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17" r:id="rId1"/>
  </p:sldMasterIdLst>
  <p:notesMasterIdLst>
    <p:notesMasterId r:id="rId22"/>
  </p:notesMasterIdLst>
  <p:handoutMasterIdLst>
    <p:handoutMasterId r:id="rId23"/>
  </p:handoutMasterIdLst>
  <p:sldIdLst>
    <p:sldId id="345" r:id="rId2"/>
    <p:sldId id="347" r:id="rId3"/>
    <p:sldId id="346" r:id="rId4"/>
    <p:sldId id="348" r:id="rId5"/>
    <p:sldId id="339" r:id="rId6"/>
    <p:sldId id="349" r:id="rId7"/>
    <p:sldId id="351" r:id="rId8"/>
    <p:sldId id="352" r:id="rId9"/>
    <p:sldId id="354" r:id="rId10"/>
    <p:sldId id="350" r:id="rId11"/>
    <p:sldId id="368" r:id="rId12"/>
    <p:sldId id="369" r:id="rId13"/>
    <p:sldId id="370" r:id="rId14"/>
    <p:sldId id="358" r:id="rId15"/>
    <p:sldId id="365" r:id="rId16"/>
    <p:sldId id="361" r:id="rId17"/>
    <p:sldId id="366" r:id="rId18"/>
    <p:sldId id="367" r:id="rId19"/>
    <p:sldId id="364" r:id="rId20"/>
    <p:sldId id="371" r:id="rId21"/>
  </p:sldIdLst>
  <p:sldSz cx="9144000" cy="6858000" type="screen4x3"/>
  <p:notesSz cx="6858000" cy="9144000"/>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1B7E86B-7325-4626-80C3-5948D4C76824}">
          <p14:sldIdLst>
            <p14:sldId id="345"/>
            <p14:sldId id="347"/>
            <p14:sldId id="346"/>
            <p14:sldId id="348"/>
            <p14:sldId id="339"/>
            <p14:sldId id="349"/>
            <p14:sldId id="351"/>
            <p14:sldId id="352"/>
            <p14:sldId id="354"/>
            <p14:sldId id="350"/>
            <p14:sldId id="368"/>
            <p14:sldId id="369"/>
            <p14:sldId id="370"/>
            <p14:sldId id="358"/>
            <p14:sldId id="365"/>
            <p14:sldId id="361"/>
            <p14:sldId id="366"/>
            <p14:sldId id="367"/>
            <p14:sldId id="364"/>
            <p14:sldId id="371"/>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6BB7"/>
    <a:srgbClr val="1D4F91"/>
    <a:srgbClr val="005BBB"/>
    <a:srgbClr val="666666"/>
    <a:srgbClr val="828383"/>
    <a:srgbClr val="4DC3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588" autoAdjust="0"/>
    <p:restoredTop sz="95833"/>
  </p:normalViewPr>
  <p:slideViewPr>
    <p:cSldViewPr snapToGrid="0" snapToObjects="1">
      <p:cViewPr varScale="1">
        <p:scale>
          <a:sx n="82" d="100"/>
          <a:sy n="82" d="100"/>
        </p:scale>
        <p:origin x="994" y="62"/>
      </p:cViewPr>
      <p:guideLst>
        <p:guide orient="horz" pos="2160"/>
        <p:guide pos="2880"/>
      </p:guideLst>
    </p:cSldViewPr>
  </p:slideViewPr>
  <p:outlineViewPr>
    <p:cViewPr>
      <p:scale>
        <a:sx n="33" d="100"/>
        <a:sy n="33" d="100"/>
      </p:scale>
      <p:origin x="0" y="-6064"/>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7" d="100"/>
          <a:sy n="87" d="100"/>
        </p:scale>
        <p:origin x="3904"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Arial"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1D33A1-6D17-2C4C-B4C2-C83DB37352CC}" type="datetimeFigureOut">
              <a:rPr lang="en-US" smtClean="0">
                <a:latin typeface="Arial" charset="0"/>
              </a:rPr>
              <a:t>12/11/2019</a:t>
            </a:fld>
            <a:endParaRPr lang="en-US" dirty="0">
              <a:latin typeface="Arial"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Arial"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B59171E-5108-1245-8B63-E8B205C9AF87}" type="slidenum">
              <a:rPr lang="en-US" smtClean="0">
                <a:latin typeface="Arial" charset="0"/>
              </a:rPr>
              <a:t>‹#›</a:t>
            </a:fld>
            <a:endParaRPr lang="en-US" dirty="0">
              <a:latin typeface="Arial" charset="0"/>
            </a:endParaRPr>
          </a:p>
        </p:txBody>
      </p:sp>
    </p:spTree>
    <p:extLst>
      <p:ext uri="{BB962C8B-B14F-4D97-AF65-F5344CB8AC3E}">
        <p14:creationId xmlns:p14="http://schemas.microsoft.com/office/powerpoint/2010/main" val="967542304"/>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charset="0"/>
              </a:defRPr>
            </a:lvl1pPr>
          </a:lstStyle>
          <a:p>
            <a:fld id="{5B96CA4F-2197-CC40-B4FC-798A937A9DC6}" type="datetimeFigureOut">
              <a:rPr lang="en-US" smtClean="0"/>
              <a:pPr/>
              <a:t>12/10/2019</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charset="0"/>
              </a:defRPr>
            </a:lvl1pPr>
          </a:lstStyle>
          <a:p>
            <a:fld id="{02322656-8894-1544-92AA-01B3CF5E6182}" type="slidenum">
              <a:rPr lang="en-US" smtClean="0"/>
              <a:pPr/>
              <a:t>‹#›</a:t>
            </a:fld>
            <a:endParaRPr lang="en-US" dirty="0"/>
          </a:p>
        </p:txBody>
      </p:sp>
    </p:spTree>
    <p:extLst>
      <p:ext uri="{BB962C8B-B14F-4D97-AF65-F5344CB8AC3E}">
        <p14:creationId xmlns:p14="http://schemas.microsoft.com/office/powerpoint/2010/main" val="702750498"/>
      </p:ext>
    </p:extLst>
  </p:cSld>
  <p:clrMap bg1="lt1" tx1="dk1" bg2="lt2" tx2="dk2" accent1="accent1" accent2="accent2" accent3="accent3" accent4="accent4" accent5="accent5" accent6="accent6" hlink="hlink" folHlink="folHlink"/>
  <p:notesStyle>
    <a:lvl1pPr marL="0" algn="l" defTabSz="1219170" rtl="0" eaLnBrk="1" latinLnBrk="0" hangingPunct="1">
      <a:defRPr sz="1600" kern="1200">
        <a:solidFill>
          <a:schemeClr val="tx1"/>
        </a:solidFill>
        <a:latin typeface="Arial" charset="0"/>
        <a:ea typeface="+mn-ea"/>
        <a:cs typeface="+mn-cs"/>
      </a:defRPr>
    </a:lvl1pPr>
    <a:lvl2pPr marL="609585" algn="l" defTabSz="1219170" rtl="0" eaLnBrk="1" latinLnBrk="0" hangingPunct="1">
      <a:defRPr sz="1600" kern="1200">
        <a:solidFill>
          <a:schemeClr val="tx1"/>
        </a:solidFill>
        <a:latin typeface="Arial" charset="0"/>
        <a:ea typeface="+mn-ea"/>
        <a:cs typeface="+mn-cs"/>
      </a:defRPr>
    </a:lvl2pPr>
    <a:lvl3pPr marL="1219170" algn="l" defTabSz="1219170" rtl="0" eaLnBrk="1" latinLnBrk="0" hangingPunct="1">
      <a:defRPr sz="1600" kern="1200">
        <a:solidFill>
          <a:schemeClr val="tx1"/>
        </a:solidFill>
        <a:latin typeface="Arial" charset="0"/>
        <a:ea typeface="+mn-ea"/>
        <a:cs typeface="+mn-cs"/>
      </a:defRPr>
    </a:lvl3pPr>
    <a:lvl4pPr marL="1828754" algn="l" defTabSz="1219170" rtl="0" eaLnBrk="1" latinLnBrk="0" hangingPunct="1">
      <a:defRPr sz="1600" kern="1200">
        <a:solidFill>
          <a:schemeClr val="tx1"/>
        </a:solidFill>
        <a:latin typeface="Arial" charset="0"/>
        <a:ea typeface="+mn-ea"/>
        <a:cs typeface="+mn-cs"/>
      </a:defRPr>
    </a:lvl4pPr>
    <a:lvl5pPr marL="2438339" algn="l" defTabSz="1219170" rtl="0" eaLnBrk="1" latinLnBrk="0" hangingPunct="1">
      <a:defRPr sz="1600" kern="1200">
        <a:solidFill>
          <a:schemeClr val="tx1"/>
        </a:solidFill>
        <a:latin typeface="Arial"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AC9F0C5-BD9B-49E3-A1E0-047F20BE5314}"/>
              </a:ext>
            </a:extLst>
          </p:cNvPr>
          <p:cNvSpPr/>
          <p:nvPr userDrawn="1"/>
        </p:nvSpPr>
        <p:spPr>
          <a:xfrm>
            <a:off x="0" y="6325680"/>
            <a:ext cx="3111690" cy="532320"/>
          </a:xfrm>
          <a:prstGeom prst="rect">
            <a:avLst/>
          </a:prstGeom>
          <a:solidFill>
            <a:srgbClr val="076B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C904C22D-CBBD-4382-B308-2E88BAF6C4D9}"/>
              </a:ext>
            </a:extLst>
          </p:cNvPr>
          <p:cNvPicPr>
            <a:picLocks noChangeAspect="1"/>
          </p:cNvPicPr>
          <p:nvPr userDrawn="1"/>
        </p:nvPicPr>
        <p:blipFill>
          <a:blip r:embed="rId2"/>
          <a:stretch>
            <a:fillRect/>
          </a:stretch>
        </p:blipFill>
        <p:spPr>
          <a:xfrm>
            <a:off x="0" y="0"/>
            <a:ext cx="9144000" cy="6325680"/>
          </a:xfrm>
          <a:prstGeom prst="rect">
            <a:avLst/>
          </a:prstGeom>
        </p:spPr>
      </p:pic>
      <p:sp>
        <p:nvSpPr>
          <p:cNvPr id="9" name="Text Placeholder 5">
            <a:extLst>
              <a:ext uri="{FF2B5EF4-FFF2-40B4-BE49-F238E27FC236}">
                <a16:creationId xmlns:a16="http://schemas.microsoft.com/office/drawing/2014/main" id="{16506DC0-0080-A940-AD4B-0B33B74192C2}"/>
              </a:ext>
            </a:extLst>
          </p:cNvPr>
          <p:cNvSpPr>
            <a:spLocks noGrp="1"/>
          </p:cNvSpPr>
          <p:nvPr>
            <p:ph type="body" sz="quarter" idx="11" hasCustomPrompt="1"/>
          </p:nvPr>
        </p:nvSpPr>
        <p:spPr>
          <a:xfrm>
            <a:off x="569110" y="3505738"/>
            <a:ext cx="6638544" cy="1154152"/>
          </a:xfrm>
          <a:prstGeom prst="rect">
            <a:avLst/>
          </a:prstGeom>
        </p:spPr>
        <p:txBody>
          <a:bodyPr lIns="0">
            <a:normAutofit/>
          </a:bodyPr>
          <a:lstStyle>
            <a:lvl1pPr marL="0" indent="0">
              <a:lnSpc>
                <a:spcPct val="90000"/>
              </a:lnSpc>
              <a:spcBef>
                <a:spcPts val="0"/>
              </a:spcBef>
              <a:buNone/>
              <a:defRPr sz="3200" b="0" i="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pPr lvl="0"/>
            <a:r>
              <a:rPr lang="en-US" dirty="0"/>
              <a:t>Applied Deep Learning Course Project</a:t>
            </a:r>
          </a:p>
        </p:txBody>
      </p:sp>
      <p:sp>
        <p:nvSpPr>
          <p:cNvPr id="10" name="Text Placeholder 11">
            <a:extLst>
              <a:ext uri="{FF2B5EF4-FFF2-40B4-BE49-F238E27FC236}">
                <a16:creationId xmlns:a16="http://schemas.microsoft.com/office/drawing/2014/main" id="{4A7FDD61-5EE2-FF40-A2EC-474933D144E0}"/>
              </a:ext>
            </a:extLst>
          </p:cNvPr>
          <p:cNvSpPr>
            <a:spLocks noGrp="1"/>
          </p:cNvSpPr>
          <p:nvPr>
            <p:ph type="body" sz="quarter" idx="12" hasCustomPrompt="1"/>
          </p:nvPr>
        </p:nvSpPr>
        <p:spPr>
          <a:xfrm>
            <a:off x="569110" y="4762500"/>
            <a:ext cx="6638544" cy="769370"/>
          </a:xfrm>
          <a:prstGeom prst="rect">
            <a:avLst/>
          </a:prstGeom>
          <a:noFill/>
          <a:ln>
            <a:noFill/>
          </a:ln>
        </p:spPr>
        <p:txBody>
          <a:bodyPr lIns="0" anchor="t" anchorCtr="0">
            <a:normAutofit/>
          </a:bodyPr>
          <a:lstStyle>
            <a:lvl1pPr marL="0" indent="0" algn="l">
              <a:spcBef>
                <a:spcPts val="0"/>
              </a:spcBef>
              <a:buNone/>
              <a:defRPr sz="2000" b="0" i="0" baseline="0">
                <a:solidFill>
                  <a:schemeClr val="bg1"/>
                </a:solidFill>
                <a:latin typeface="Arial" panose="020B0604020202020204" pitchFamily="34" charset="0"/>
                <a:cs typeface="Arial" panose="020B0604020202020204" pitchFamily="34" charset="0"/>
              </a:defRPr>
            </a:lvl1pPr>
          </a:lstStyle>
          <a:p>
            <a:pPr lvl="0"/>
            <a:r>
              <a:rPr lang="en-US" dirty="0"/>
              <a:t>Taj Eli Mitchell  </a:t>
            </a:r>
          </a:p>
        </p:txBody>
      </p:sp>
      <p:sp>
        <p:nvSpPr>
          <p:cNvPr id="11" name="Title 1">
            <a:extLst>
              <a:ext uri="{FF2B5EF4-FFF2-40B4-BE49-F238E27FC236}">
                <a16:creationId xmlns:a16="http://schemas.microsoft.com/office/drawing/2014/main" id="{676DFC7D-A607-4742-9DC5-90E630FA86A0}"/>
              </a:ext>
            </a:extLst>
          </p:cNvPr>
          <p:cNvSpPr>
            <a:spLocks noGrp="1"/>
          </p:cNvSpPr>
          <p:nvPr>
            <p:ph type="ctrTitle" hasCustomPrompt="1"/>
          </p:nvPr>
        </p:nvSpPr>
        <p:spPr>
          <a:xfrm>
            <a:off x="569110" y="1029365"/>
            <a:ext cx="6638544" cy="2386584"/>
          </a:xfrm>
          <a:prstGeom prst="rect">
            <a:avLst/>
          </a:prstGeom>
          <a:ln>
            <a:noFill/>
          </a:ln>
        </p:spPr>
        <p:txBody>
          <a:bodyPr lIns="0" anchor="b">
            <a:normAutofit/>
          </a:bodyPr>
          <a:lstStyle>
            <a:lvl1pPr algn="l">
              <a:lnSpc>
                <a:spcPts val="4350"/>
              </a:lnSpc>
              <a:defRPr sz="5200" b="0" i="0" cap="all" baseline="0">
                <a:solidFill>
                  <a:srgbClr val="FFFFFF"/>
                </a:solidFill>
                <a:latin typeface="Arial" panose="020B0604020202020204" pitchFamily="34" charset="0"/>
                <a:ea typeface="Arial" panose="020B0604020202020204" pitchFamily="34" charset="0"/>
                <a:cs typeface="Arial" panose="020B0604020202020204" pitchFamily="34" charset="0"/>
              </a:defRPr>
            </a:lvl1pPr>
          </a:lstStyle>
          <a:p>
            <a:r>
              <a:rPr lang="en-US" dirty="0"/>
              <a:t>Breast cancer recognition with deep learning</a:t>
            </a:r>
          </a:p>
        </p:txBody>
      </p:sp>
      <p:sp>
        <p:nvSpPr>
          <p:cNvPr id="4" name="Slide Number Placeholder 3">
            <a:extLst>
              <a:ext uri="{FF2B5EF4-FFF2-40B4-BE49-F238E27FC236}">
                <a16:creationId xmlns:a16="http://schemas.microsoft.com/office/drawing/2014/main" id="{1EE3832F-0E37-4FEB-B40A-6A4EF90AF0E4}"/>
              </a:ext>
            </a:extLst>
          </p:cNvPr>
          <p:cNvSpPr>
            <a:spLocks noGrp="1"/>
          </p:cNvSpPr>
          <p:nvPr>
            <p:ph type="sldNum" sz="quarter" idx="13"/>
          </p:nvPr>
        </p:nvSpPr>
        <p:spPr/>
        <p:txBody>
          <a:bodyPr/>
          <a:lstStyle/>
          <a:p>
            <a:fld id="{DFF3CF64-7C58-ED48-B151-C0AF0EEF3592}" type="slidenum">
              <a:rPr lang="en-US" smtClean="0"/>
              <a:pPr/>
              <a:t>‹#›</a:t>
            </a:fld>
            <a:endParaRPr lang="en-US" dirty="0"/>
          </a:p>
        </p:txBody>
      </p:sp>
      <p:pic>
        <p:nvPicPr>
          <p:cNvPr id="7" name="Picture 6" descr="CUIMC-ko-logo-large.png">
            <a:extLst>
              <a:ext uri="{FF2B5EF4-FFF2-40B4-BE49-F238E27FC236}">
                <a16:creationId xmlns:a16="http://schemas.microsoft.com/office/drawing/2014/main" id="{AE2AA7F7-95C5-6D48-AA91-5E68F0F70BED}"/>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r="47819"/>
          <a:stretch/>
        </p:blipFill>
        <p:spPr>
          <a:xfrm>
            <a:off x="268859" y="6378278"/>
            <a:ext cx="1669123" cy="447971"/>
          </a:xfrm>
          <a:prstGeom prst="rect">
            <a:avLst/>
          </a:prstGeom>
        </p:spPr>
      </p:pic>
    </p:spTree>
    <p:extLst>
      <p:ext uri="{BB962C8B-B14F-4D97-AF65-F5344CB8AC3E}">
        <p14:creationId xmlns:p14="http://schemas.microsoft.com/office/powerpoint/2010/main" val="27889804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4" name="Picture Placeholder 2"/>
          <p:cNvSpPr>
            <a:spLocks noGrp="1" noChangeAspect="1"/>
          </p:cNvSpPr>
          <p:nvPr>
            <p:ph type="pic" idx="14"/>
          </p:nvPr>
        </p:nvSpPr>
        <p:spPr>
          <a:xfrm>
            <a:off x="3863701" y="692544"/>
            <a:ext cx="5290360" cy="5318788"/>
          </a:xfrm>
          <a:prstGeom prst="rect">
            <a:avLst/>
          </a:prstGeom>
          <a:solidFill>
            <a:schemeClr val="bg2">
              <a:lumMod val="75000"/>
            </a:schemeClr>
          </a:solidFill>
          <a:ln>
            <a:noFill/>
          </a:ln>
        </p:spPr>
        <p:txBody>
          <a:bodyPr anchor="t">
            <a:normAutofit/>
          </a:bodyPr>
          <a:lstStyle>
            <a:lvl1pPr marL="0" indent="0" algn="ctr">
              <a:buNone/>
              <a:defRPr sz="1200" b="0" i="0">
                <a:solidFill>
                  <a:schemeClr val="bg1"/>
                </a:solidFill>
                <a:latin typeface="Arial" charset="0"/>
                <a:ea typeface="Arial" charset="0"/>
                <a:cs typeface="Arial" charset="0"/>
              </a:defRPr>
            </a:lvl1pPr>
            <a:lvl2pPr marL="342892" indent="0">
              <a:buNone/>
              <a:defRPr sz="2100"/>
            </a:lvl2pPr>
            <a:lvl3pPr marL="685783" indent="0">
              <a:buNone/>
              <a:defRPr sz="1800"/>
            </a:lvl3pPr>
            <a:lvl4pPr marL="1028675" indent="0">
              <a:buNone/>
              <a:defRPr sz="1500"/>
            </a:lvl4pPr>
            <a:lvl5pPr marL="1371566" indent="0">
              <a:buNone/>
              <a:defRPr sz="1500"/>
            </a:lvl5pPr>
            <a:lvl6pPr marL="1714457" indent="0">
              <a:buNone/>
              <a:defRPr sz="1500"/>
            </a:lvl6pPr>
            <a:lvl7pPr marL="2057348" indent="0">
              <a:buNone/>
              <a:defRPr sz="1500"/>
            </a:lvl7pPr>
            <a:lvl8pPr marL="2400240" indent="0">
              <a:buNone/>
              <a:defRPr sz="1500"/>
            </a:lvl8pPr>
            <a:lvl9pPr marL="2743132" indent="0">
              <a:buNone/>
              <a:defRPr sz="1500"/>
            </a:lvl9pPr>
          </a:lstStyle>
          <a:p>
            <a:endParaRPr lang="en-US" dirty="0"/>
          </a:p>
          <a:p>
            <a:r>
              <a:rPr lang="en-US" dirty="0"/>
              <a:t>Drag picture to placeholder or click icon to add</a:t>
            </a:r>
          </a:p>
        </p:txBody>
      </p:sp>
      <p:sp>
        <p:nvSpPr>
          <p:cNvPr id="8" name="Text Placeholder 15"/>
          <p:cNvSpPr>
            <a:spLocks noGrp="1"/>
          </p:cNvSpPr>
          <p:nvPr>
            <p:ph type="body" sz="quarter" idx="16" hasCustomPrompt="1"/>
          </p:nvPr>
        </p:nvSpPr>
        <p:spPr>
          <a:xfrm>
            <a:off x="571316" y="1735997"/>
            <a:ext cx="3029533" cy="4275335"/>
          </a:xfrm>
          <a:prstGeom prst="rect">
            <a:avLst/>
          </a:prstGeom>
        </p:spPr>
        <p:txBody>
          <a:bodyPr/>
          <a:lstStyle>
            <a:lvl1pPr marL="0" indent="0">
              <a:buNone/>
              <a:defRPr/>
            </a:lvl1pPr>
          </a:lstStyle>
          <a:p>
            <a:r>
              <a:rPr lang="en-US" dirty="0" err="1"/>
              <a:t>Lpsum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a:t>
            </a:r>
            <a:r>
              <a:rPr lang="en-US" dirty="0" err="1"/>
              <a:t>libero</a:t>
            </a:r>
            <a:r>
              <a:rPr lang="en-US" dirty="0"/>
              <a:t>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
        <p:nvSpPr>
          <p:cNvPr id="9" name="Title 1"/>
          <p:cNvSpPr>
            <a:spLocks noGrp="1"/>
          </p:cNvSpPr>
          <p:nvPr>
            <p:ph type="title" hasCustomPrompt="1"/>
          </p:nvPr>
        </p:nvSpPr>
        <p:spPr>
          <a:xfrm>
            <a:off x="571316" y="733087"/>
            <a:ext cx="3292385" cy="868430"/>
          </a:xfrm>
          <a:prstGeom prst="rect">
            <a:avLst/>
          </a:prstGeom>
        </p:spPr>
        <p:txBody>
          <a:bodyPr/>
          <a:lstStyle/>
          <a:p>
            <a:r>
              <a:rPr lang="en-US" dirty="0"/>
              <a:t>Click to edit title</a:t>
            </a:r>
          </a:p>
        </p:txBody>
      </p:sp>
      <p:sp>
        <p:nvSpPr>
          <p:cNvPr id="10" name="Slide Number Placeholder 4">
            <a:extLst>
              <a:ext uri="{FF2B5EF4-FFF2-40B4-BE49-F238E27FC236}">
                <a16:creationId xmlns:a16="http://schemas.microsoft.com/office/drawing/2014/main" id="{B550263E-EA9E-6F4F-B2E4-BD35FF9FEC81}"/>
              </a:ext>
            </a:extLst>
          </p:cNvPr>
          <p:cNvSpPr>
            <a:spLocks noGrp="1"/>
          </p:cNvSpPr>
          <p:nvPr>
            <p:ph type="sldNum" sz="quarter" idx="4"/>
          </p:nvPr>
        </p:nvSpPr>
        <p:spPr>
          <a:xfrm>
            <a:off x="6324416" y="6437963"/>
            <a:ext cx="2133600" cy="365125"/>
          </a:xfrm>
          <a:prstGeom prst="rect">
            <a:avLst/>
          </a:prstGeom>
        </p:spPr>
        <p:txBody>
          <a:bodyPr vert="horz" lIns="91440" tIns="45720" rIns="91440" bIns="45720" rtlCol="0" anchor="ctr"/>
          <a:lstStyle>
            <a:lvl1pPr algn="r">
              <a:defRPr sz="1000">
                <a:solidFill>
                  <a:schemeClr val="bg1"/>
                </a:solidFill>
                <a:latin typeface="Arial" panose="020B0604020202020204" pitchFamily="34" charset="0"/>
                <a:cs typeface="Arial" panose="020B0604020202020204" pitchFamily="34" charset="0"/>
              </a:defRPr>
            </a:lvl1pPr>
          </a:lstStyle>
          <a:p>
            <a:fld id="{DFF3CF64-7C58-ED48-B151-C0AF0EEF3592}" type="slidenum">
              <a:rPr lang="en-US" smtClean="0"/>
              <a:pPr/>
              <a:t>‹#›</a:t>
            </a:fld>
            <a:endParaRPr lang="en-US" dirty="0"/>
          </a:p>
        </p:txBody>
      </p:sp>
      <p:sp>
        <p:nvSpPr>
          <p:cNvPr id="6" name="Rectangle 5">
            <a:extLst>
              <a:ext uri="{FF2B5EF4-FFF2-40B4-BE49-F238E27FC236}">
                <a16:creationId xmlns:a16="http://schemas.microsoft.com/office/drawing/2014/main" id="{B4C520F7-DC19-4D96-A6DE-24BCA1DE1133}"/>
              </a:ext>
            </a:extLst>
          </p:cNvPr>
          <p:cNvSpPr/>
          <p:nvPr userDrawn="1"/>
        </p:nvSpPr>
        <p:spPr>
          <a:xfrm>
            <a:off x="0" y="6325680"/>
            <a:ext cx="3111690" cy="532320"/>
          </a:xfrm>
          <a:prstGeom prst="rect">
            <a:avLst/>
          </a:prstGeom>
          <a:solidFill>
            <a:srgbClr val="076B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CUIMC-ko-logo-large.png">
            <a:extLst>
              <a:ext uri="{FF2B5EF4-FFF2-40B4-BE49-F238E27FC236}">
                <a16:creationId xmlns:a16="http://schemas.microsoft.com/office/drawing/2014/main" id="{26CBDA65-FD63-43E3-9530-B97D9AAF2D57}"/>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r="47819"/>
          <a:stretch/>
        </p:blipFill>
        <p:spPr>
          <a:xfrm>
            <a:off x="268859" y="6378278"/>
            <a:ext cx="1669123" cy="447971"/>
          </a:xfrm>
          <a:prstGeom prst="rect">
            <a:avLst/>
          </a:prstGeom>
        </p:spPr>
      </p:pic>
    </p:spTree>
    <p:extLst>
      <p:ext uri="{BB962C8B-B14F-4D97-AF65-F5344CB8AC3E}">
        <p14:creationId xmlns:p14="http://schemas.microsoft.com/office/powerpoint/2010/main" val="2024599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4" name="Picture Placeholder 2"/>
          <p:cNvSpPr>
            <a:spLocks noGrp="1" noChangeAspect="1"/>
          </p:cNvSpPr>
          <p:nvPr>
            <p:ph type="pic" idx="13"/>
          </p:nvPr>
        </p:nvSpPr>
        <p:spPr>
          <a:xfrm>
            <a:off x="0" y="-1"/>
            <a:ext cx="9144000" cy="6316133"/>
          </a:xfrm>
          <a:prstGeom prst="rect">
            <a:avLst/>
          </a:prstGeom>
          <a:solidFill>
            <a:schemeClr val="bg2">
              <a:lumMod val="75000"/>
            </a:schemeClr>
          </a:solidFill>
          <a:ln>
            <a:noFill/>
          </a:ln>
        </p:spPr>
        <p:txBody>
          <a:bodyPr anchor="t">
            <a:normAutofit/>
          </a:bodyPr>
          <a:lstStyle>
            <a:lvl1pPr marL="0" indent="0" algn="ctr">
              <a:buNone/>
              <a:defRPr sz="1200" b="0" i="0">
                <a:solidFill>
                  <a:schemeClr val="bg1"/>
                </a:solidFill>
                <a:latin typeface="Arial" charset="0"/>
                <a:ea typeface="Arial" charset="0"/>
                <a:cs typeface="Arial" charset="0"/>
              </a:defRPr>
            </a:lvl1pPr>
            <a:lvl2pPr marL="342892" indent="0">
              <a:buNone/>
              <a:defRPr sz="2100"/>
            </a:lvl2pPr>
            <a:lvl3pPr marL="685783" indent="0">
              <a:buNone/>
              <a:defRPr sz="1800"/>
            </a:lvl3pPr>
            <a:lvl4pPr marL="1028675" indent="0">
              <a:buNone/>
              <a:defRPr sz="1500"/>
            </a:lvl4pPr>
            <a:lvl5pPr marL="1371566" indent="0">
              <a:buNone/>
              <a:defRPr sz="1500"/>
            </a:lvl5pPr>
            <a:lvl6pPr marL="1714457" indent="0">
              <a:buNone/>
              <a:defRPr sz="1500"/>
            </a:lvl6pPr>
            <a:lvl7pPr marL="2057348" indent="0">
              <a:buNone/>
              <a:defRPr sz="1500"/>
            </a:lvl7pPr>
            <a:lvl8pPr marL="2400240" indent="0">
              <a:buNone/>
              <a:defRPr sz="1500"/>
            </a:lvl8pPr>
            <a:lvl9pPr marL="2743132" indent="0">
              <a:buNone/>
              <a:defRPr sz="1500"/>
            </a:lvl9pPr>
          </a:lstStyle>
          <a:p>
            <a:endParaRPr lang="en-US" dirty="0"/>
          </a:p>
          <a:p>
            <a:r>
              <a:rPr lang="en-US" dirty="0"/>
              <a:t>Drag picture to placeholder or click icon to add</a:t>
            </a:r>
          </a:p>
        </p:txBody>
      </p:sp>
      <p:sp>
        <p:nvSpPr>
          <p:cNvPr id="5" name="Slide Number Placeholder 4">
            <a:extLst>
              <a:ext uri="{FF2B5EF4-FFF2-40B4-BE49-F238E27FC236}">
                <a16:creationId xmlns:a16="http://schemas.microsoft.com/office/drawing/2014/main" id="{8BB49C74-E4F5-8D41-B244-08047CAAE61E}"/>
              </a:ext>
            </a:extLst>
          </p:cNvPr>
          <p:cNvSpPr>
            <a:spLocks noGrp="1"/>
          </p:cNvSpPr>
          <p:nvPr>
            <p:ph type="sldNum" sz="quarter" idx="4"/>
          </p:nvPr>
        </p:nvSpPr>
        <p:spPr>
          <a:xfrm>
            <a:off x="6324416" y="6437963"/>
            <a:ext cx="2133600" cy="365125"/>
          </a:xfrm>
          <a:prstGeom prst="rect">
            <a:avLst/>
          </a:prstGeom>
        </p:spPr>
        <p:txBody>
          <a:bodyPr vert="horz" lIns="91440" tIns="45720" rIns="91440" bIns="45720" rtlCol="0" anchor="ctr"/>
          <a:lstStyle>
            <a:lvl1pPr algn="r">
              <a:defRPr sz="1000">
                <a:solidFill>
                  <a:schemeClr val="bg1"/>
                </a:solidFill>
                <a:latin typeface="Arial" panose="020B0604020202020204" pitchFamily="34" charset="0"/>
                <a:cs typeface="Arial" panose="020B0604020202020204" pitchFamily="34" charset="0"/>
              </a:defRPr>
            </a:lvl1pPr>
          </a:lstStyle>
          <a:p>
            <a:fld id="{DFF3CF64-7C58-ED48-B151-C0AF0EEF3592}" type="slidenum">
              <a:rPr lang="en-US" smtClean="0"/>
              <a:pPr/>
              <a:t>‹#›</a:t>
            </a:fld>
            <a:endParaRPr lang="en-US" dirty="0"/>
          </a:p>
        </p:txBody>
      </p:sp>
      <p:sp>
        <p:nvSpPr>
          <p:cNvPr id="6" name="Rectangle 5">
            <a:extLst>
              <a:ext uri="{FF2B5EF4-FFF2-40B4-BE49-F238E27FC236}">
                <a16:creationId xmlns:a16="http://schemas.microsoft.com/office/drawing/2014/main" id="{DBCE6C6F-C4EC-4A1C-A8A4-69CC64D4FED4}"/>
              </a:ext>
            </a:extLst>
          </p:cNvPr>
          <p:cNvSpPr/>
          <p:nvPr userDrawn="1"/>
        </p:nvSpPr>
        <p:spPr>
          <a:xfrm>
            <a:off x="0" y="6325680"/>
            <a:ext cx="3111690" cy="532320"/>
          </a:xfrm>
          <a:prstGeom prst="rect">
            <a:avLst/>
          </a:prstGeom>
          <a:solidFill>
            <a:srgbClr val="076B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CUIMC-ko-logo-large.png">
            <a:extLst>
              <a:ext uri="{FF2B5EF4-FFF2-40B4-BE49-F238E27FC236}">
                <a16:creationId xmlns:a16="http://schemas.microsoft.com/office/drawing/2014/main" id="{87D8DA97-F4C4-461C-AE85-42365D1F8A0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r="47819"/>
          <a:stretch/>
        </p:blipFill>
        <p:spPr>
          <a:xfrm>
            <a:off x="268859" y="6378278"/>
            <a:ext cx="1669123" cy="447971"/>
          </a:xfrm>
          <a:prstGeom prst="rect">
            <a:avLst/>
          </a:prstGeom>
        </p:spPr>
      </p:pic>
    </p:spTree>
    <p:extLst>
      <p:ext uri="{BB962C8B-B14F-4D97-AF65-F5344CB8AC3E}">
        <p14:creationId xmlns:p14="http://schemas.microsoft.com/office/powerpoint/2010/main" val="42512186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8" name="Slide Number Placeholder 4">
            <a:extLst>
              <a:ext uri="{FF2B5EF4-FFF2-40B4-BE49-F238E27FC236}">
                <a16:creationId xmlns:a16="http://schemas.microsoft.com/office/drawing/2014/main" id="{80A15519-F1A8-6947-A9DF-B0F701FC2759}"/>
              </a:ext>
            </a:extLst>
          </p:cNvPr>
          <p:cNvSpPr>
            <a:spLocks noGrp="1"/>
          </p:cNvSpPr>
          <p:nvPr>
            <p:ph type="sldNum" sz="quarter" idx="4"/>
          </p:nvPr>
        </p:nvSpPr>
        <p:spPr>
          <a:xfrm>
            <a:off x="6324416" y="6437963"/>
            <a:ext cx="2133600" cy="365125"/>
          </a:xfrm>
          <a:prstGeom prst="rect">
            <a:avLst/>
          </a:prstGeom>
        </p:spPr>
        <p:txBody>
          <a:bodyPr vert="horz" lIns="91440" tIns="45720" rIns="91440" bIns="45720" rtlCol="0" anchor="ctr"/>
          <a:lstStyle>
            <a:lvl1pPr algn="r">
              <a:defRPr sz="1000">
                <a:solidFill>
                  <a:schemeClr val="bg1"/>
                </a:solidFill>
                <a:latin typeface="Arial" panose="020B0604020202020204" pitchFamily="34" charset="0"/>
                <a:cs typeface="Arial" panose="020B0604020202020204" pitchFamily="34" charset="0"/>
              </a:defRPr>
            </a:lvl1pPr>
          </a:lstStyle>
          <a:p>
            <a:fld id="{DFF3CF64-7C58-ED48-B151-C0AF0EEF3592}" type="slidenum">
              <a:rPr lang="en-US" smtClean="0"/>
              <a:pPr/>
              <a:t>‹#›</a:t>
            </a:fld>
            <a:endParaRPr lang="en-US" dirty="0"/>
          </a:p>
        </p:txBody>
      </p:sp>
      <p:sp>
        <p:nvSpPr>
          <p:cNvPr id="3" name="Rectangle 2">
            <a:extLst>
              <a:ext uri="{FF2B5EF4-FFF2-40B4-BE49-F238E27FC236}">
                <a16:creationId xmlns:a16="http://schemas.microsoft.com/office/drawing/2014/main" id="{6981E27C-0D77-466C-BD4D-4225DBD14D8D}"/>
              </a:ext>
            </a:extLst>
          </p:cNvPr>
          <p:cNvSpPr/>
          <p:nvPr userDrawn="1"/>
        </p:nvSpPr>
        <p:spPr>
          <a:xfrm>
            <a:off x="0" y="6325680"/>
            <a:ext cx="3111690" cy="532320"/>
          </a:xfrm>
          <a:prstGeom prst="rect">
            <a:avLst/>
          </a:prstGeom>
          <a:solidFill>
            <a:srgbClr val="076B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UIMC-ko-logo-large.png">
            <a:extLst>
              <a:ext uri="{FF2B5EF4-FFF2-40B4-BE49-F238E27FC236}">
                <a16:creationId xmlns:a16="http://schemas.microsoft.com/office/drawing/2014/main" id="{7F0B3CC0-DF20-4EB4-8C69-B4E0096177E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r="47819"/>
          <a:stretch/>
        </p:blipFill>
        <p:spPr>
          <a:xfrm>
            <a:off x="268859" y="6378278"/>
            <a:ext cx="1669123" cy="447971"/>
          </a:xfrm>
          <a:prstGeom prst="rect">
            <a:avLst/>
          </a:prstGeom>
        </p:spPr>
      </p:pic>
    </p:spTree>
    <p:extLst>
      <p:ext uri="{BB962C8B-B14F-4D97-AF65-F5344CB8AC3E}">
        <p14:creationId xmlns:p14="http://schemas.microsoft.com/office/powerpoint/2010/main" val="4316961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Divider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3CC7C73-A62A-A74C-AC45-73557B732222}"/>
              </a:ext>
            </a:extLst>
          </p:cNvPr>
          <p:cNvPicPr>
            <a:picLocks noChangeAspect="1"/>
          </p:cNvPicPr>
          <p:nvPr userDrawn="1"/>
        </p:nvPicPr>
        <p:blipFill>
          <a:blip r:embed="rId2"/>
          <a:stretch>
            <a:fillRect/>
          </a:stretch>
        </p:blipFill>
        <p:spPr>
          <a:xfrm>
            <a:off x="0" y="-6797"/>
            <a:ext cx="9144000" cy="6851904"/>
          </a:xfrm>
          <a:prstGeom prst="rect">
            <a:avLst/>
          </a:prstGeom>
        </p:spPr>
      </p:pic>
      <p:sp>
        <p:nvSpPr>
          <p:cNvPr id="6" name="Rectangle 5">
            <a:extLst>
              <a:ext uri="{FF2B5EF4-FFF2-40B4-BE49-F238E27FC236}">
                <a16:creationId xmlns:a16="http://schemas.microsoft.com/office/drawing/2014/main" id="{5FADDDE2-C548-8E44-A41D-D09937D0272F}"/>
              </a:ext>
            </a:extLst>
          </p:cNvPr>
          <p:cNvSpPr/>
          <p:nvPr userDrawn="1"/>
        </p:nvSpPr>
        <p:spPr>
          <a:xfrm>
            <a:off x="1" y="3438846"/>
            <a:ext cx="9144000" cy="3425951"/>
          </a:xfrm>
          <a:prstGeom prst="rect">
            <a:avLst/>
          </a:prstGeom>
          <a:solidFill>
            <a:srgbClr val="1D4F9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itle 1"/>
          <p:cNvSpPr>
            <a:spLocks noGrp="1"/>
          </p:cNvSpPr>
          <p:nvPr>
            <p:ph type="ctrTitle" hasCustomPrompt="1"/>
          </p:nvPr>
        </p:nvSpPr>
        <p:spPr>
          <a:xfrm>
            <a:off x="569110" y="1031555"/>
            <a:ext cx="4978908" cy="2387600"/>
          </a:xfrm>
          <a:prstGeom prst="rect">
            <a:avLst/>
          </a:prstGeom>
          <a:ln>
            <a:noFill/>
          </a:ln>
        </p:spPr>
        <p:txBody>
          <a:bodyPr lIns="0" anchor="b">
            <a:normAutofit/>
          </a:bodyPr>
          <a:lstStyle>
            <a:lvl1pPr algn="l">
              <a:lnSpc>
                <a:spcPts val="4350"/>
              </a:lnSpc>
              <a:defRPr sz="5200" b="0" i="0" cap="all" baseline="0">
                <a:solidFill>
                  <a:srgbClr val="1D4F91"/>
                </a:solidFill>
                <a:latin typeface="Arial" panose="020B0604020202020204" pitchFamily="34" charset="0"/>
                <a:ea typeface="Arial" panose="020B0604020202020204" pitchFamily="34" charset="0"/>
                <a:cs typeface="Arial" panose="020B0604020202020204" pitchFamily="34" charset="0"/>
              </a:defRPr>
            </a:lvl1pPr>
          </a:lstStyle>
          <a:p>
            <a:r>
              <a:rPr lang="en-US" dirty="0"/>
              <a:t>DIVIDER</a:t>
            </a:r>
            <a:br>
              <a:rPr lang="en-US" dirty="0"/>
            </a:br>
            <a:r>
              <a:rPr lang="en-US" dirty="0"/>
              <a:t>SLIDE</a:t>
            </a:r>
          </a:p>
        </p:txBody>
      </p:sp>
      <p:sp>
        <p:nvSpPr>
          <p:cNvPr id="9" name="Text Placeholder 5">
            <a:extLst>
              <a:ext uri="{FF2B5EF4-FFF2-40B4-BE49-F238E27FC236}">
                <a16:creationId xmlns:a16="http://schemas.microsoft.com/office/drawing/2014/main" id="{D7F930EF-C716-2345-8E9C-8700FA42A7B5}"/>
              </a:ext>
            </a:extLst>
          </p:cNvPr>
          <p:cNvSpPr>
            <a:spLocks noGrp="1"/>
          </p:cNvSpPr>
          <p:nvPr>
            <p:ph type="body" sz="quarter" idx="11" hasCustomPrompt="1"/>
          </p:nvPr>
        </p:nvSpPr>
        <p:spPr>
          <a:xfrm>
            <a:off x="569110" y="3505738"/>
            <a:ext cx="6638544" cy="1154152"/>
          </a:xfrm>
          <a:prstGeom prst="rect">
            <a:avLst/>
          </a:prstGeom>
        </p:spPr>
        <p:txBody>
          <a:bodyPr lIns="0">
            <a:normAutofit/>
          </a:bodyPr>
          <a:lstStyle>
            <a:lvl1pPr marL="0" indent="0">
              <a:lnSpc>
                <a:spcPct val="90000"/>
              </a:lnSpc>
              <a:spcBef>
                <a:spcPts val="0"/>
              </a:spcBef>
              <a:buNone/>
              <a:defRPr sz="3200" b="0" i="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pPr lvl="0"/>
            <a:r>
              <a:rPr lang="en-US" dirty="0"/>
              <a:t>Sub-topic Line One</a:t>
            </a:r>
          </a:p>
          <a:p>
            <a:pPr lvl="0"/>
            <a:r>
              <a:rPr lang="en-US" dirty="0"/>
              <a:t>Line Two</a:t>
            </a:r>
          </a:p>
        </p:txBody>
      </p:sp>
      <p:sp>
        <p:nvSpPr>
          <p:cNvPr id="12" name="Text Placeholder 11">
            <a:extLst>
              <a:ext uri="{FF2B5EF4-FFF2-40B4-BE49-F238E27FC236}">
                <a16:creationId xmlns:a16="http://schemas.microsoft.com/office/drawing/2014/main" id="{592C2000-A5F7-6248-8664-29E8E7221DDE}"/>
              </a:ext>
            </a:extLst>
          </p:cNvPr>
          <p:cNvSpPr>
            <a:spLocks noGrp="1"/>
          </p:cNvSpPr>
          <p:nvPr>
            <p:ph type="body" sz="quarter" idx="12" hasCustomPrompt="1"/>
          </p:nvPr>
        </p:nvSpPr>
        <p:spPr>
          <a:xfrm>
            <a:off x="569110" y="4762500"/>
            <a:ext cx="6638544" cy="769370"/>
          </a:xfrm>
          <a:prstGeom prst="rect">
            <a:avLst/>
          </a:prstGeom>
          <a:noFill/>
          <a:ln>
            <a:noFill/>
          </a:ln>
        </p:spPr>
        <p:txBody>
          <a:bodyPr lIns="0" anchor="t" anchorCtr="0">
            <a:normAutofit/>
          </a:bodyPr>
          <a:lstStyle>
            <a:lvl1pPr marL="0" indent="0" algn="l">
              <a:spcBef>
                <a:spcPts val="0"/>
              </a:spcBef>
              <a:buNone/>
              <a:defRPr sz="2000" b="0" i="0" baseline="0">
                <a:solidFill>
                  <a:schemeClr val="bg1"/>
                </a:solidFill>
                <a:latin typeface="Arial" panose="020B0604020202020204" pitchFamily="34" charset="0"/>
                <a:cs typeface="Arial" panose="020B0604020202020204" pitchFamily="34" charset="0"/>
              </a:defRPr>
            </a:lvl1pPr>
          </a:lstStyle>
          <a:p>
            <a:pPr lvl="0"/>
            <a:r>
              <a:rPr lang="en-US" dirty="0"/>
              <a:t>Author Name  </a:t>
            </a:r>
          </a:p>
        </p:txBody>
      </p:sp>
      <p:pic>
        <p:nvPicPr>
          <p:cNvPr id="13" name="Picture 12" descr="CUIMC-ko-logo-large.png">
            <a:extLst>
              <a:ext uri="{FF2B5EF4-FFF2-40B4-BE49-F238E27FC236}">
                <a16:creationId xmlns:a16="http://schemas.microsoft.com/office/drawing/2014/main" id="{F444CDE7-9EF0-4D6E-9AD4-66B227DE729F}"/>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r="47819"/>
          <a:stretch/>
        </p:blipFill>
        <p:spPr>
          <a:xfrm>
            <a:off x="268859" y="6337334"/>
            <a:ext cx="1669123" cy="447971"/>
          </a:xfrm>
          <a:prstGeom prst="rect">
            <a:avLst/>
          </a:prstGeom>
        </p:spPr>
      </p:pic>
    </p:spTree>
    <p:extLst>
      <p:ext uri="{BB962C8B-B14F-4D97-AF65-F5344CB8AC3E}">
        <p14:creationId xmlns:p14="http://schemas.microsoft.com/office/powerpoint/2010/main" val="11633151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Divider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3CC7C73-A62A-A74C-AC45-73557B732222}"/>
              </a:ext>
            </a:extLst>
          </p:cNvPr>
          <p:cNvPicPr>
            <a:picLocks noChangeAspect="1"/>
          </p:cNvPicPr>
          <p:nvPr userDrawn="1"/>
        </p:nvPicPr>
        <p:blipFill>
          <a:blip r:embed="rId2"/>
          <a:stretch>
            <a:fillRect/>
          </a:stretch>
        </p:blipFill>
        <p:spPr>
          <a:xfrm>
            <a:off x="0" y="-6797"/>
            <a:ext cx="9144000" cy="6851904"/>
          </a:xfrm>
          <a:prstGeom prst="rect">
            <a:avLst/>
          </a:prstGeom>
        </p:spPr>
      </p:pic>
      <p:sp>
        <p:nvSpPr>
          <p:cNvPr id="6" name="Rectangle 5">
            <a:extLst>
              <a:ext uri="{FF2B5EF4-FFF2-40B4-BE49-F238E27FC236}">
                <a16:creationId xmlns:a16="http://schemas.microsoft.com/office/drawing/2014/main" id="{5FADDDE2-C548-8E44-A41D-D09937D0272F}"/>
              </a:ext>
            </a:extLst>
          </p:cNvPr>
          <p:cNvSpPr/>
          <p:nvPr userDrawn="1"/>
        </p:nvSpPr>
        <p:spPr>
          <a:xfrm>
            <a:off x="1" y="3438846"/>
            <a:ext cx="9144000" cy="3425951"/>
          </a:xfrm>
          <a:prstGeom prst="rect">
            <a:avLst/>
          </a:prstGeom>
          <a:solidFill>
            <a:srgbClr val="1D4F9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itle 1"/>
          <p:cNvSpPr>
            <a:spLocks noGrp="1"/>
          </p:cNvSpPr>
          <p:nvPr>
            <p:ph type="ctrTitle" hasCustomPrompt="1"/>
          </p:nvPr>
        </p:nvSpPr>
        <p:spPr>
          <a:xfrm>
            <a:off x="569110" y="1031555"/>
            <a:ext cx="4978908" cy="2387600"/>
          </a:xfrm>
          <a:prstGeom prst="rect">
            <a:avLst/>
          </a:prstGeom>
          <a:ln>
            <a:noFill/>
          </a:ln>
        </p:spPr>
        <p:txBody>
          <a:bodyPr lIns="0" anchor="b">
            <a:normAutofit/>
          </a:bodyPr>
          <a:lstStyle>
            <a:lvl1pPr algn="l">
              <a:lnSpc>
                <a:spcPts val="4350"/>
              </a:lnSpc>
              <a:defRPr sz="5200" b="0" i="0" cap="all" baseline="0">
                <a:solidFill>
                  <a:srgbClr val="1D4F91"/>
                </a:solidFill>
                <a:latin typeface="Arial" panose="020B0604020202020204" pitchFamily="34" charset="0"/>
                <a:ea typeface="Arial" panose="020B0604020202020204" pitchFamily="34" charset="0"/>
                <a:cs typeface="Arial" panose="020B0604020202020204" pitchFamily="34" charset="0"/>
              </a:defRPr>
            </a:lvl1pPr>
          </a:lstStyle>
          <a:p>
            <a:r>
              <a:rPr lang="en-US" dirty="0"/>
              <a:t>DIVIDER</a:t>
            </a:r>
            <a:br>
              <a:rPr lang="en-US" dirty="0"/>
            </a:br>
            <a:r>
              <a:rPr lang="en-US" dirty="0"/>
              <a:t>SLIDE</a:t>
            </a:r>
          </a:p>
        </p:txBody>
      </p:sp>
      <p:sp>
        <p:nvSpPr>
          <p:cNvPr id="9" name="Text Placeholder 5">
            <a:extLst>
              <a:ext uri="{FF2B5EF4-FFF2-40B4-BE49-F238E27FC236}">
                <a16:creationId xmlns:a16="http://schemas.microsoft.com/office/drawing/2014/main" id="{D7F930EF-C716-2345-8E9C-8700FA42A7B5}"/>
              </a:ext>
            </a:extLst>
          </p:cNvPr>
          <p:cNvSpPr>
            <a:spLocks noGrp="1"/>
          </p:cNvSpPr>
          <p:nvPr>
            <p:ph type="body" sz="quarter" idx="11" hasCustomPrompt="1"/>
          </p:nvPr>
        </p:nvSpPr>
        <p:spPr>
          <a:xfrm>
            <a:off x="569110" y="3505738"/>
            <a:ext cx="6638544" cy="1154152"/>
          </a:xfrm>
          <a:prstGeom prst="rect">
            <a:avLst/>
          </a:prstGeom>
        </p:spPr>
        <p:txBody>
          <a:bodyPr lIns="0">
            <a:normAutofit/>
          </a:bodyPr>
          <a:lstStyle>
            <a:lvl1pPr marL="0" indent="0">
              <a:lnSpc>
                <a:spcPct val="90000"/>
              </a:lnSpc>
              <a:spcBef>
                <a:spcPts val="0"/>
              </a:spcBef>
              <a:buNone/>
              <a:defRPr sz="3200" b="0" i="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pPr lvl="0"/>
            <a:r>
              <a:rPr lang="en-US" dirty="0"/>
              <a:t>Sub-topic Line One</a:t>
            </a:r>
          </a:p>
          <a:p>
            <a:pPr lvl="0"/>
            <a:r>
              <a:rPr lang="en-US" dirty="0"/>
              <a:t>Line Two</a:t>
            </a:r>
          </a:p>
        </p:txBody>
      </p:sp>
      <p:sp>
        <p:nvSpPr>
          <p:cNvPr id="12" name="Text Placeholder 11">
            <a:extLst>
              <a:ext uri="{FF2B5EF4-FFF2-40B4-BE49-F238E27FC236}">
                <a16:creationId xmlns:a16="http://schemas.microsoft.com/office/drawing/2014/main" id="{592C2000-A5F7-6248-8664-29E8E7221DDE}"/>
              </a:ext>
            </a:extLst>
          </p:cNvPr>
          <p:cNvSpPr>
            <a:spLocks noGrp="1"/>
          </p:cNvSpPr>
          <p:nvPr>
            <p:ph type="body" sz="quarter" idx="12" hasCustomPrompt="1"/>
          </p:nvPr>
        </p:nvSpPr>
        <p:spPr>
          <a:xfrm>
            <a:off x="569110" y="4762500"/>
            <a:ext cx="6638544" cy="769370"/>
          </a:xfrm>
          <a:prstGeom prst="rect">
            <a:avLst/>
          </a:prstGeom>
          <a:noFill/>
          <a:ln>
            <a:noFill/>
          </a:ln>
        </p:spPr>
        <p:txBody>
          <a:bodyPr lIns="0" anchor="t" anchorCtr="0">
            <a:normAutofit/>
          </a:bodyPr>
          <a:lstStyle>
            <a:lvl1pPr marL="0" indent="0" algn="l">
              <a:spcBef>
                <a:spcPts val="0"/>
              </a:spcBef>
              <a:buNone/>
              <a:defRPr sz="2000" b="0" i="0" baseline="0">
                <a:solidFill>
                  <a:schemeClr val="bg1"/>
                </a:solidFill>
                <a:latin typeface="Arial" panose="020B0604020202020204" pitchFamily="34" charset="0"/>
                <a:cs typeface="Arial" panose="020B0604020202020204" pitchFamily="34" charset="0"/>
              </a:defRPr>
            </a:lvl1pPr>
          </a:lstStyle>
          <a:p>
            <a:pPr lvl="0"/>
            <a:r>
              <a:rPr lang="en-US" dirty="0"/>
              <a:t>Author Name  </a:t>
            </a:r>
          </a:p>
        </p:txBody>
      </p:sp>
      <p:pic>
        <p:nvPicPr>
          <p:cNvPr id="10" name="Picture 9" descr="CUIMC-ko-logo-large.png">
            <a:extLst>
              <a:ext uri="{FF2B5EF4-FFF2-40B4-BE49-F238E27FC236}">
                <a16:creationId xmlns:a16="http://schemas.microsoft.com/office/drawing/2014/main" id="{ED882A8F-77A8-A746-A744-3AEB6D92A3C8}"/>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r="45259"/>
          <a:stretch/>
        </p:blipFill>
        <p:spPr>
          <a:xfrm>
            <a:off x="569110" y="6284736"/>
            <a:ext cx="1751009" cy="447971"/>
          </a:xfrm>
          <a:prstGeom prst="rect">
            <a:avLst/>
          </a:prstGeom>
        </p:spPr>
      </p:pic>
    </p:spTree>
    <p:extLst>
      <p:ext uri="{BB962C8B-B14F-4D97-AF65-F5344CB8AC3E}">
        <p14:creationId xmlns:p14="http://schemas.microsoft.com/office/powerpoint/2010/main" val="10366492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3CC7C73-A62A-A74C-AC45-73557B732222}"/>
              </a:ext>
            </a:extLst>
          </p:cNvPr>
          <p:cNvPicPr>
            <a:picLocks noChangeAspect="1"/>
          </p:cNvPicPr>
          <p:nvPr userDrawn="1"/>
        </p:nvPicPr>
        <p:blipFill>
          <a:blip r:embed="rId2"/>
          <a:stretch>
            <a:fillRect/>
          </a:stretch>
        </p:blipFill>
        <p:spPr>
          <a:xfrm>
            <a:off x="0" y="-6797"/>
            <a:ext cx="9144000" cy="6851904"/>
          </a:xfrm>
          <a:prstGeom prst="rect">
            <a:avLst/>
          </a:prstGeom>
        </p:spPr>
      </p:pic>
      <p:sp>
        <p:nvSpPr>
          <p:cNvPr id="8" name="Text Placeholder 5">
            <a:extLst>
              <a:ext uri="{FF2B5EF4-FFF2-40B4-BE49-F238E27FC236}">
                <a16:creationId xmlns:a16="http://schemas.microsoft.com/office/drawing/2014/main" id="{95EDBB07-1433-AE46-93BA-02179E2A6B78}"/>
              </a:ext>
            </a:extLst>
          </p:cNvPr>
          <p:cNvSpPr>
            <a:spLocks noGrp="1"/>
          </p:cNvSpPr>
          <p:nvPr>
            <p:ph type="body" sz="quarter" idx="11" hasCustomPrompt="1"/>
          </p:nvPr>
        </p:nvSpPr>
        <p:spPr>
          <a:xfrm>
            <a:off x="569110" y="3505738"/>
            <a:ext cx="6638544" cy="1154152"/>
          </a:xfrm>
          <a:prstGeom prst="rect">
            <a:avLst/>
          </a:prstGeom>
        </p:spPr>
        <p:txBody>
          <a:bodyPr lIns="0">
            <a:normAutofit/>
          </a:bodyPr>
          <a:lstStyle>
            <a:lvl1pPr marL="0" indent="0">
              <a:lnSpc>
                <a:spcPct val="90000"/>
              </a:lnSpc>
              <a:spcBef>
                <a:spcPts val="0"/>
              </a:spcBef>
              <a:buNone/>
              <a:defRPr sz="3200" b="0" i="0">
                <a:solidFill>
                  <a:srgbClr val="1D4F91"/>
                </a:solidFill>
                <a:latin typeface="Arial" panose="020B0604020202020204" pitchFamily="34" charset="0"/>
                <a:ea typeface="Arial" panose="020B0604020202020204" pitchFamily="34" charset="0"/>
                <a:cs typeface="Arial" panose="020B0604020202020204" pitchFamily="34" charset="0"/>
              </a:defRPr>
            </a:lvl1pPr>
          </a:lstStyle>
          <a:p>
            <a:pPr lvl="0"/>
            <a:r>
              <a:rPr lang="en-US" dirty="0"/>
              <a:t>Section Title</a:t>
            </a:r>
          </a:p>
        </p:txBody>
      </p:sp>
      <p:sp>
        <p:nvSpPr>
          <p:cNvPr id="17" name="Title 1">
            <a:extLst>
              <a:ext uri="{FF2B5EF4-FFF2-40B4-BE49-F238E27FC236}">
                <a16:creationId xmlns:a16="http://schemas.microsoft.com/office/drawing/2014/main" id="{90715F73-74DA-7740-A195-94D09A9A2DC9}"/>
              </a:ext>
            </a:extLst>
          </p:cNvPr>
          <p:cNvSpPr>
            <a:spLocks noGrp="1"/>
          </p:cNvSpPr>
          <p:nvPr>
            <p:ph type="ctrTitle" hasCustomPrompt="1"/>
          </p:nvPr>
        </p:nvSpPr>
        <p:spPr>
          <a:xfrm>
            <a:off x="569110" y="1031555"/>
            <a:ext cx="4978908" cy="2387600"/>
          </a:xfrm>
          <a:prstGeom prst="rect">
            <a:avLst/>
          </a:prstGeom>
          <a:ln>
            <a:noFill/>
          </a:ln>
        </p:spPr>
        <p:txBody>
          <a:bodyPr lIns="0" anchor="b">
            <a:normAutofit/>
          </a:bodyPr>
          <a:lstStyle>
            <a:lvl1pPr algn="l">
              <a:lnSpc>
                <a:spcPts val="4350"/>
              </a:lnSpc>
              <a:defRPr sz="5200" b="0" i="0" cap="all" baseline="0">
                <a:solidFill>
                  <a:srgbClr val="1D4F91"/>
                </a:solidFill>
                <a:latin typeface="Arial" panose="020B0604020202020204" pitchFamily="34" charset="0"/>
                <a:ea typeface="Arial" panose="020B0604020202020204" pitchFamily="34" charset="0"/>
                <a:cs typeface="Arial" panose="020B0604020202020204" pitchFamily="34" charset="0"/>
              </a:defRPr>
            </a:lvl1pPr>
          </a:lstStyle>
          <a:p>
            <a:r>
              <a:rPr lang="en-US" dirty="0"/>
              <a:t>DIVIDER</a:t>
            </a:r>
            <a:br>
              <a:rPr lang="en-US" dirty="0"/>
            </a:br>
            <a:r>
              <a:rPr lang="en-US" dirty="0"/>
              <a:t>SLIDE</a:t>
            </a:r>
          </a:p>
        </p:txBody>
      </p:sp>
      <p:pic>
        <p:nvPicPr>
          <p:cNvPr id="7" name="Picture 6" descr="CUIMC-ko-logo-large.png">
            <a:extLst>
              <a:ext uri="{FF2B5EF4-FFF2-40B4-BE49-F238E27FC236}">
                <a16:creationId xmlns:a16="http://schemas.microsoft.com/office/drawing/2014/main" id="{2CCD0774-A0AC-C341-9232-4E09CA7BEE48}"/>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r="47819"/>
          <a:stretch/>
        </p:blipFill>
        <p:spPr>
          <a:xfrm>
            <a:off x="569110" y="6284736"/>
            <a:ext cx="1669123" cy="447971"/>
          </a:xfrm>
          <a:prstGeom prst="rect">
            <a:avLst/>
          </a:prstGeom>
        </p:spPr>
      </p:pic>
    </p:spTree>
    <p:extLst>
      <p:ext uri="{BB962C8B-B14F-4D97-AF65-F5344CB8AC3E}">
        <p14:creationId xmlns:p14="http://schemas.microsoft.com/office/powerpoint/2010/main" val="17253795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 Column Text">
    <p:spTree>
      <p:nvGrpSpPr>
        <p:cNvPr id="1" name=""/>
        <p:cNvGrpSpPr/>
        <p:nvPr/>
      </p:nvGrpSpPr>
      <p:grpSpPr>
        <a:xfrm>
          <a:off x="0" y="0"/>
          <a:ext cx="0" cy="0"/>
          <a:chOff x="0" y="0"/>
          <a:chExt cx="0" cy="0"/>
        </a:xfrm>
      </p:grpSpPr>
      <p:sp>
        <p:nvSpPr>
          <p:cNvPr id="6" name="Text Placeholder 15"/>
          <p:cNvSpPr>
            <a:spLocks noGrp="1"/>
          </p:cNvSpPr>
          <p:nvPr>
            <p:ph type="body" sz="quarter" idx="12" hasCustomPrompt="1"/>
          </p:nvPr>
        </p:nvSpPr>
        <p:spPr>
          <a:xfrm>
            <a:off x="571316" y="1735998"/>
            <a:ext cx="6043003" cy="4309202"/>
          </a:xfrm>
          <a:prstGeom prst="rect">
            <a:avLst/>
          </a:prstGeom>
        </p:spPr>
        <p:txBody>
          <a:bodyPr/>
          <a:lstStyle>
            <a:lvl1pPr marL="0" indent="0">
              <a:buNone/>
              <a:defRPr/>
            </a:lvl1pPr>
          </a:lstStyle>
          <a:p>
            <a:r>
              <a:rPr lang="en-US" dirty="0" err="1"/>
              <a:t>Lpsum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a:t>
            </a:r>
            <a:r>
              <a:rPr lang="en-US" dirty="0" err="1"/>
              <a:t>libero</a:t>
            </a:r>
            <a:r>
              <a:rPr lang="en-US" dirty="0"/>
              <a:t>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
        <p:nvSpPr>
          <p:cNvPr id="8" name="Title 1"/>
          <p:cNvSpPr>
            <a:spLocks noGrp="1"/>
          </p:cNvSpPr>
          <p:nvPr>
            <p:ph type="title" hasCustomPrompt="1"/>
          </p:nvPr>
        </p:nvSpPr>
        <p:spPr>
          <a:xfrm>
            <a:off x="571316" y="737108"/>
            <a:ext cx="7886700" cy="868430"/>
          </a:xfrm>
          <a:prstGeom prst="rect">
            <a:avLst/>
          </a:prstGeom>
        </p:spPr>
        <p:txBody>
          <a:bodyPr/>
          <a:lstStyle>
            <a:lvl1pPr>
              <a:defRPr>
                <a:solidFill>
                  <a:srgbClr val="1D4F91"/>
                </a:solidFill>
              </a:defRPr>
            </a:lvl1pPr>
          </a:lstStyle>
          <a:p>
            <a:r>
              <a:rPr lang="en-US" dirty="0"/>
              <a:t>Click to edit title</a:t>
            </a:r>
          </a:p>
        </p:txBody>
      </p:sp>
      <p:sp>
        <p:nvSpPr>
          <p:cNvPr id="9" name="Slide Number Placeholder 4">
            <a:extLst>
              <a:ext uri="{FF2B5EF4-FFF2-40B4-BE49-F238E27FC236}">
                <a16:creationId xmlns:a16="http://schemas.microsoft.com/office/drawing/2014/main" id="{3D83F124-31E4-B24A-A2AE-EF8C4ADFB64C}"/>
              </a:ext>
            </a:extLst>
          </p:cNvPr>
          <p:cNvSpPr>
            <a:spLocks noGrp="1"/>
          </p:cNvSpPr>
          <p:nvPr>
            <p:ph type="sldNum" sz="quarter" idx="4"/>
          </p:nvPr>
        </p:nvSpPr>
        <p:spPr>
          <a:xfrm>
            <a:off x="6324416" y="6437963"/>
            <a:ext cx="2133600" cy="365125"/>
          </a:xfrm>
          <a:prstGeom prst="rect">
            <a:avLst/>
          </a:prstGeom>
        </p:spPr>
        <p:txBody>
          <a:bodyPr vert="horz" lIns="91440" tIns="45720" rIns="91440" bIns="45720" rtlCol="0" anchor="ctr"/>
          <a:lstStyle>
            <a:lvl1pPr algn="r">
              <a:defRPr sz="1000">
                <a:solidFill>
                  <a:schemeClr val="bg1"/>
                </a:solidFill>
                <a:latin typeface="Arial" panose="020B0604020202020204" pitchFamily="34" charset="0"/>
                <a:cs typeface="Arial" panose="020B0604020202020204" pitchFamily="34" charset="0"/>
              </a:defRPr>
            </a:lvl1pPr>
          </a:lstStyle>
          <a:p>
            <a:fld id="{DFF3CF64-7C58-ED48-B151-C0AF0EEF3592}" type="slidenum">
              <a:rPr lang="en-US" smtClean="0"/>
              <a:pPr/>
              <a:t>‹#›</a:t>
            </a:fld>
            <a:endParaRPr lang="en-US" dirty="0"/>
          </a:p>
        </p:txBody>
      </p:sp>
      <p:sp>
        <p:nvSpPr>
          <p:cNvPr id="5" name="Rectangle 4">
            <a:extLst>
              <a:ext uri="{FF2B5EF4-FFF2-40B4-BE49-F238E27FC236}">
                <a16:creationId xmlns:a16="http://schemas.microsoft.com/office/drawing/2014/main" id="{72619EF0-12E6-4FD5-A6B7-DFCC4F3D5684}"/>
              </a:ext>
            </a:extLst>
          </p:cNvPr>
          <p:cNvSpPr/>
          <p:nvPr userDrawn="1"/>
        </p:nvSpPr>
        <p:spPr>
          <a:xfrm>
            <a:off x="0" y="6325680"/>
            <a:ext cx="3111690" cy="532320"/>
          </a:xfrm>
          <a:prstGeom prst="rect">
            <a:avLst/>
          </a:prstGeom>
          <a:solidFill>
            <a:srgbClr val="076B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CUIMC-ko-logo-large.png">
            <a:extLst>
              <a:ext uri="{FF2B5EF4-FFF2-40B4-BE49-F238E27FC236}">
                <a16:creationId xmlns:a16="http://schemas.microsoft.com/office/drawing/2014/main" id="{BF230355-2240-442A-84D8-D8304D38C79D}"/>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r="47819"/>
          <a:stretch/>
        </p:blipFill>
        <p:spPr>
          <a:xfrm>
            <a:off x="268859" y="6378278"/>
            <a:ext cx="1669123" cy="447971"/>
          </a:xfrm>
          <a:prstGeom prst="rect">
            <a:avLst/>
          </a:prstGeom>
        </p:spPr>
      </p:pic>
    </p:spTree>
    <p:extLst>
      <p:ext uri="{BB962C8B-B14F-4D97-AF65-F5344CB8AC3E}">
        <p14:creationId xmlns:p14="http://schemas.microsoft.com/office/powerpoint/2010/main" val="805555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FF3CF64-7C58-ED48-B151-C0AF0EEF3592}" type="slidenum">
              <a:rPr lang="en-US" smtClean="0"/>
              <a:pPr/>
              <a:t>‹#›</a:t>
            </a:fld>
            <a:endParaRPr lang="en-US" dirty="0"/>
          </a:p>
        </p:txBody>
      </p:sp>
      <p:sp>
        <p:nvSpPr>
          <p:cNvPr id="7" name="Text Placeholder 8"/>
          <p:cNvSpPr>
            <a:spLocks noGrp="1"/>
          </p:cNvSpPr>
          <p:nvPr>
            <p:ph type="body" sz="quarter" idx="16" hasCustomPrompt="1"/>
          </p:nvPr>
        </p:nvSpPr>
        <p:spPr>
          <a:xfrm>
            <a:off x="3916179" y="1751872"/>
            <a:ext cx="4541837" cy="4276395"/>
          </a:xfrm>
          <a:prstGeom prst="rect">
            <a:avLst/>
          </a:prstGeom>
        </p:spPr>
        <p:txBody>
          <a:bodyPr/>
          <a:lstStyle>
            <a:lvl1pPr marL="0" indent="0">
              <a:buNone/>
              <a:defRPr/>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a:t>
            </a:r>
            <a:r>
              <a:rPr lang="en-US" dirty="0" err="1"/>
              <a:t>libero</a:t>
            </a:r>
            <a:r>
              <a:rPr lang="en-US" dirty="0"/>
              <a:t>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a:t>
            </a:r>
          </a:p>
        </p:txBody>
      </p:sp>
      <p:sp>
        <p:nvSpPr>
          <p:cNvPr id="8" name="Text Placeholder 15"/>
          <p:cNvSpPr>
            <a:spLocks noGrp="1"/>
          </p:cNvSpPr>
          <p:nvPr>
            <p:ph type="body" sz="quarter" idx="17" hasCustomPrompt="1"/>
          </p:nvPr>
        </p:nvSpPr>
        <p:spPr>
          <a:xfrm>
            <a:off x="571317" y="1735998"/>
            <a:ext cx="3126394" cy="4293630"/>
          </a:xfrm>
          <a:prstGeom prst="rect">
            <a:avLst/>
          </a:prstGeom>
        </p:spPr>
        <p:txBody>
          <a:bodyPr/>
          <a:lstStyle>
            <a:lvl1pPr marL="0" indent="0">
              <a:buNone/>
              <a:defRPr/>
            </a:lvl1pPr>
          </a:lstStyle>
          <a:p>
            <a:r>
              <a:rPr lang="en-US" dirty="0" err="1"/>
              <a:t>Lpsum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a:t>
            </a:r>
            <a:r>
              <a:rPr lang="en-US" dirty="0" err="1"/>
              <a:t>libero</a:t>
            </a:r>
            <a:r>
              <a:rPr lang="en-US" dirty="0"/>
              <a:t>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
        <p:nvSpPr>
          <p:cNvPr id="11" name="Title 1"/>
          <p:cNvSpPr>
            <a:spLocks noGrp="1"/>
          </p:cNvSpPr>
          <p:nvPr>
            <p:ph type="title" hasCustomPrompt="1"/>
          </p:nvPr>
        </p:nvSpPr>
        <p:spPr>
          <a:xfrm>
            <a:off x="571316" y="737108"/>
            <a:ext cx="7886700" cy="868430"/>
          </a:xfrm>
          <a:prstGeom prst="rect">
            <a:avLst/>
          </a:prstGeom>
        </p:spPr>
        <p:txBody>
          <a:bodyPr/>
          <a:lstStyle>
            <a:lvl1pPr>
              <a:defRPr>
                <a:solidFill>
                  <a:srgbClr val="1D4F91"/>
                </a:solidFill>
              </a:defRPr>
            </a:lvl1pPr>
          </a:lstStyle>
          <a:p>
            <a:r>
              <a:rPr lang="en-US" dirty="0"/>
              <a:t>Click to edit title</a:t>
            </a:r>
          </a:p>
        </p:txBody>
      </p:sp>
      <p:sp>
        <p:nvSpPr>
          <p:cNvPr id="6" name="Rectangle 5">
            <a:extLst>
              <a:ext uri="{FF2B5EF4-FFF2-40B4-BE49-F238E27FC236}">
                <a16:creationId xmlns:a16="http://schemas.microsoft.com/office/drawing/2014/main" id="{E756E913-B1BF-429A-B206-28D61B4A76EA}"/>
              </a:ext>
            </a:extLst>
          </p:cNvPr>
          <p:cNvSpPr/>
          <p:nvPr userDrawn="1"/>
        </p:nvSpPr>
        <p:spPr>
          <a:xfrm>
            <a:off x="0" y="6325680"/>
            <a:ext cx="3111690" cy="532320"/>
          </a:xfrm>
          <a:prstGeom prst="rect">
            <a:avLst/>
          </a:prstGeom>
          <a:solidFill>
            <a:srgbClr val="076B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CUIMC-ko-logo-large.png">
            <a:extLst>
              <a:ext uri="{FF2B5EF4-FFF2-40B4-BE49-F238E27FC236}">
                <a16:creationId xmlns:a16="http://schemas.microsoft.com/office/drawing/2014/main" id="{B981AC8C-48F6-4C33-A1F9-6C87402D3F36}"/>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r="47819"/>
          <a:stretch/>
        </p:blipFill>
        <p:spPr>
          <a:xfrm>
            <a:off x="268859" y="6378278"/>
            <a:ext cx="1669123" cy="447971"/>
          </a:xfrm>
          <a:prstGeom prst="rect">
            <a:avLst/>
          </a:prstGeom>
        </p:spPr>
      </p:pic>
    </p:spTree>
    <p:extLst>
      <p:ext uri="{BB962C8B-B14F-4D97-AF65-F5344CB8AC3E}">
        <p14:creationId xmlns:p14="http://schemas.microsoft.com/office/powerpoint/2010/main" val="2919942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6" name="Text Placeholder 15"/>
          <p:cNvSpPr>
            <a:spLocks noGrp="1"/>
          </p:cNvSpPr>
          <p:nvPr>
            <p:ph type="body" sz="quarter" idx="16" hasCustomPrompt="1"/>
          </p:nvPr>
        </p:nvSpPr>
        <p:spPr>
          <a:xfrm>
            <a:off x="571316" y="1735998"/>
            <a:ext cx="7886700" cy="4258402"/>
          </a:xfrm>
          <a:prstGeom prst="rect">
            <a:avLst/>
          </a:prstGeom>
        </p:spPr>
        <p:txBody>
          <a:bodyPr/>
          <a:lstStyle>
            <a:lvl1pPr marL="285750" indent="-285750">
              <a:spcBef>
                <a:spcPts val="600"/>
              </a:spcBef>
              <a:buClr>
                <a:srgbClr val="1D4F91"/>
              </a:buClr>
              <a:buFont typeface="Arial"/>
              <a:buChar char="•"/>
              <a:defRPr/>
            </a:lvl1pPr>
          </a:lstStyle>
          <a:p>
            <a:r>
              <a:rPr lang="en-US" dirty="0" err="1"/>
              <a:t>Lpsum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p>
          <a:p>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endParaRPr lang="en-US" dirty="0"/>
          </a:p>
          <a:p>
            <a:r>
              <a:rPr lang="en-US" dirty="0"/>
              <a:t>In </a:t>
            </a:r>
            <a:r>
              <a:rPr lang="en-US" dirty="0" err="1"/>
              <a:t>aliquet</a:t>
            </a:r>
            <a:r>
              <a:rPr lang="en-US" dirty="0"/>
              <a:t> </a:t>
            </a:r>
            <a:r>
              <a:rPr lang="en-US" dirty="0" err="1"/>
              <a:t>nisl</a:t>
            </a:r>
            <a:r>
              <a:rPr lang="en-US" dirty="0"/>
              <a:t> </a:t>
            </a:r>
            <a:r>
              <a:rPr lang="en-US" dirty="0" err="1"/>
              <a:t>varius</a:t>
            </a:r>
            <a:r>
              <a:rPr lang="en-US" dirty="0"/>
              <a:t>. </a:t>
            </a:r>
          </a:p>
          <a:p>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p>
          <a:p>
            <a:r>
              <a:rPr lang="en-US" dirty="0" err="1"/>
              <a:t>Quisque</a:t>
            </a:r>
            <a:r>
              <a:rPr lang="en-US" dirty="0"/>
              <a:t> </a:t>
            </a:r>
            <a:r>
              <a:rPr lang="en-US" dirty="0" err="1"/>
              <a:t>varius</a:t>
            </a:r>
            <a:r>
              <a:rPr lang="en-US" dirty="0"/>
              <a:t> </a:t>
            </a:r>
            <a:r>
              <a:rPr lang="en-US" dirty="0" err="1"/>
              <a:t>libero</a:t>
            </a:r>
            <a:r>
              <a:rPr lang="en-US" dirty="0"/>
              <a:t>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a:t>
            </a:r>
          </a:p>
          <a:p>
            <a:r>
              <a:rPr lang="en-US" dirty="0"/>
              <a:t>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a:t>
            </a:r>
          </a:p>
          <a:p>
            <a:r>
              <a:rPr lang="en-US" dirty="0"/>
              <a:t>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
        <p:nvSpPr>
          <p:cNvPr id="11" name="Title 1"/>
          <p:cNvSpPr>
            <a:spLocks noGrp="1"/>
          </p:cNvSpPr>
          <p:nvPr>
            <p:ph type="title" hasCustomPrompt="1"/>
          </p:nvPr>
        </p:nvSpPr>
        <p:spPr>
          <a:xfrm>
            <a:off x="571316" y="735519"/>
            <a:ext cx="7886700" cy="868430"/>
          </a:xfrm>
          <a:prstGeom prst="rect">
            <a:avLst/>
          </a:prstGeom>
        </p:spPr>
        <p:txBody>
          <a:bodyPr/>
          <a:lstStyle/>
          <a:p>
            <a:r>
              <a:rPr lang="en-US" dirty="0"/>
              <a:t>Click to edit title</a:t>
            </a:r>
          </a:p>
        </p:txBody>
      </p:sp>
      <p:sp>
        <p:nvSpPr>
          <p:cNvPr id="8" name="Slide Number Placeholder 4">
            <a:extLst>
              <a:ext uri="{FF2B5EF4-FFF2-40B4-BE49-F238E27FC236}">
                <a16:creationId xmlns:a16="http://schemas.microsoft.com/office/drawing/2014/main" id="{FB4CCC98-1928-6840-B7FC-BA09DF3C01CD}"/>
              </a:ext>
            </a:extLst>
          </p:cNvPr>
          <p:cNvSpPr>
            <a:spLocks noGrp="1"/>
          </p:cNvSpPr>
          <p:nvPr>
            <p:ph type="sldNum" sz="quarter" idx="4"/>
          </p:nvPr>
        </p:nvSpPr>
        <p:spPr>
          <a:xfrm>
            <a:off x="6324416" y="6437963"/>
            <a:ext cx="2133600" cy="365125"/>
          </a:xfrm>
          <a:prstGeom prst="rect">
            <a:avLst/>
          </a:prstGeom>
        </p:spPr>
        <p:txBody>
          <a:bodyPr vert="horz" lIns="91440" tIns="45720" rIns="91440" bIns="45720" rtlCol="0" anchor="ctr"/>
          <a:lstStyle>
            <a:lvl1pPr algn="r">
              <a:defRPr sz="1000">
                <a:solidFill>
                  <a:schemeClr val="bg1"/>
                </a:solidFill>
                <a:latin typeface="Arial" panose="020B0604020202020204" pitchFamily="34" charset="0"/>
                <a:cs typeface="Arial" panose="020B0604020202020204" pitchFamily="34" charset="0"/>
              </a:defRPr>
            </a:lvl1pPr>
          </a:lstStyle>
          <a:p>
            <a:fld id="{DFF3CF64-7C58-ED48-B151-C0AF0EEF3592}" type="slidenum">
              <a:rPr lang="en-US" smtClean="0"/>
              <a:pPr/>
              <a:t>‹#›</a:t>
            </a:fld>
            <a:endParaRPr lang="en-US" dirty="0"/>
          </a:p>
        </p:txBody>
      </p:sp>
      <p:sp>
        <p:nvSpPr>
          <p:cNvPr id="5" name="Rectangle 4">
            <a:extLst>
              <a:ext uri="{FF2B5EF4-FFF2-40B4-BE49-F238E27FC236}">
                <a16:creationId xmlns:a16="http://schemas.microsoft.com/office/drawing/2014/main" id="{C66D19C3-7164-4644-809D-434263067F98}"/>
              </a:ext>
            </a:extLst>
          </p:cNvPr>
          <p:cNvSpPr/>
          <p:nvPr userDrawn="1"/>
        </p:nvSpPr>
        <p:spPr>
          <a:xfrm>
            <a:off x="0" y="6325680"/>
            <a:ext cx="3111690" cy="532320"/>
          </a:xfrm>
          <a:prstGeom prst="rect">
            <a:avLst/>
          </a:prstGeom>
          <a:solidFill>
            <a:srgbClr val="076B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CUIMC-ko-logo-large.png">
            <a:extLst>
              <a:ext uri="{FF2B5EF4-FFF2-40B4-BE49-F238E27FC236}">
                <a16:creationId xmlns:a16="http://schemas.microsoft.com/office/drawing/2014/main" id="{5F7269D7-33E3-43C2-A064-DE0CDB22231D}"/>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r="47819"/>
          <a:stretch/>
        </p:blipFill>
        <p:spPr>
          <a:xfrm>
            <a:off x="268859" y="6378278"/>
            <a:ext cx="1669123" cy="447971"/>
          </a:xfrm>
          <a:prstGeom prst="rect">
            <a:avLst/>
          </a:prstGeom>
        </p:spPr>
      </p:pic>
    </p:spTree>
    <p:extLst>
      <p:ext uri="{BB962C8B-B14F-4D97-AF65-F5344CB8AC3E}">
        <p14:creationId xmlns:p14="http://schemas.microsoft.com/office/powerpoint/2010/main" val="40079195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6" name="Content Placeholder 6"/>
          <p:cNvSpPr>
            <a:spLocks noGrp="1"/>
          </p:cNvSpPr>
          <p:nvPr>
            <p:ph sz="quarter" idx="12" hasCustomPrompt="1"/>
          </p:nvPr>
        </p:nvSpPr>
        <p:spPr>
          <a:xfrm>
            <a:off x="571316" y="1735411"/>
            <a:ext cx="7886699" cy="4275921"/>
          </a:xfrm>
          <a:prstGeom prst="rect">
            <a:avLst/>
          </a:prstGeom>
        </p:spPr>
        <p:txBody>
          <a:bodyPr>
            <a:normAutofit/>
          </a:bodyPr>
          <a:lstStyle>
            <a:lvl1pPr marL="0" indent="0">
              <a:lnSpc>
                <a:spcPct val="120000"/>
              </a:lnSpc>
              <a:spcBef>
                <a:spcPts val="600"/>
              </a:spcBef>
              <a:buClr>
                <a:srgbClr val="005BBB"/>
              </a:buClr>
              <a:buFontTx/>
              <a:buNone/>
              <a:defRPr sz="1600" b="0" i="0">
                <a:solidFill>
                  <a:srgbClr val="1D4F91"/>
                </a:solidFill>
                <a:latin typeface="Arial" panose="020B0604020202020204" pitchFamily="34" charset="0"/>
                <a:ea typeface="Arial" panose="020B0604020202020204" pitchFamily="34" charset="0"/>
                <a:cs typeface="Arial" panose="020B0604020202020204" pitchFamily="34" charset="0"/>
              </a:defRPr>
            </a:lvl1pPr>
            <a:lvl2pPr marL="552450" indent="-209550">
              <a:lnSpc>
                <a:spcPct val="120000"/>
              </a:lnSpc>
              <a:buClr>
                <a:srgbClr val="005BBB"/>
              </a:buClr>
              <a:buFont typeface="Arial" charset="0"/>
              <a:buChar char="•"/>
              <a:tabLst/>
              <a:defRPr sz="1600" b="0" i="0">
                <a:solidFill>
                  <a:schemeClr val="tx1"/>
                </a:solidFill>
                <a:latin typeface="Arial" panose="020B0604020202020204" pitchFamily="34" charset="0"/>
                <a:ea typeface="Arial" panose="020B0604020202020204" pitchFamily="34" charset="0"/>
                <a:cs typeface="Arial" panose="020B0604020202020204" pitchFamily="34" charset="0"/>
              </a:defRPr>
            </a:lvl2pPr>
            <a:lvl3pPr marL="857250" marR="0" indent="-171450" algn="l" defTabSz="685800" rtl="0" eaLnBrk="1" fontAlgn="auto" latinLnBrk="0" hangingPunct="1">
              <a:lnSpc>
                <a:spcPct val="120000"/>
              </a:lnSpc>
              <a:spcBef>
                <a:spcPts val="375"/>
              </a:spcBef>
              <a:spcAft>
                <a:spcPts val="0"/>
              </a:spcAft>
              <a:buClr>
                <a:srgbClr val="005BBB"/>
              </a:buClr>
              <a:buSzTx/>
              <a:buFont typeface="LucidaGrande" charset="0"/>
              <a:buChar char="-"/>
              <a:tabLst>
                <a:tab pos="857250" algn="l"/>
              </a:tabLst>
              <a:defRPr sz="1600" b="0" i="0">
                <a:solidFill>
                  <a:schemeClr val="tx1"/>
                </a:solidFill>
                <a:latin typeface="Arial" panose="020B0604020202020204" pitchFamily="34" charset="0"/>
                <a:ea typeface="Arial" panose="020B0604020202020204" pitchFamily="34" charset="0"/>
                <a:cs typeface="Arial" panose="020B0604020202020204" pitchFamily="34" charset="0"/>
              </a:defRPr>
            </a:lvl3pPr>
            <a:lvl4pPr>
              <a:buClr>
                <a:srgbClr val="005BBB"/>
              </a:buClr>
              <a:defRPr>
                <a:solidFill>
                  <a:srgbClr val="666666"/>
                </a:solidFill>
                <a:latin typeface="Arial" charset="0"/>
                <a:ea typeface="Arial" charset="0"/>
                <a:cs typeface="Arial" charset="0"/>
              </a:defRPr>
            </a:lvl4pPr>
            <a:lvl5pPr>
              <a:buClr>
                <a:srgbClr val="005BBB"/>
              </a:buClr>
              <a:defRPr>
                <a:solidFill>
                  <a:srgbClr val="666666"/>
                </a:solidFill>
                <a:latin typeface="Arial" charset="0"/>
                <a:ea typeface="Arial" charset="0"/>
                <a:cs typeface="Arial" charset="0"/>
              </a:defRPr>
            </a:lvl5pPr>
          </a:lstStyle>
          <a:p>
            <a:pPr lvl="0"/>
            <a:r>
              <a:rPr lang="en-US" dirty="0"/>
              <a:t>CLICK TO EDIT MASTER TEXT STYLES</a:t>
            </a:r>
          </a:p>
          <a:p>
            <a:pPr lvl="1"/>
            <a:r>
              <a:rPr lang="en-US" dirty="0"/>
              <a:t>Second level text</a:t>
            </a:r>
          </a:p>
          <a:p>
            <a:pPr lvl="2"/>
            <a:r>
              <a:rPr lang="en-US" dirty="0"/>
              <a:t>Third level</a:t>
            </a:r>
          </a:p>
          <a:p>
            <a:pPr lvl="1"/>
            <a:r>
              <a:rPr lang="en-US" dirty="0"/>
              <a:t>Second level text</a:t>
            </a:r>
          </a:p>
          <a:p>
            <a:pPr marL="857250" marR="0" lvl="2" indent="-171450" algn="l" defTabSz="685800" rtl="0" eaLnBrk="1" fontAlgn="auto" latinLnBrk="0" hangingPunct="1">
              <a:lnSpc>
                <a:spcPts val="1725"/>
              </a:lnSpc>
              <a:spcBef>
                <a:spcPts val="375"/>
              </a:spcBef>
              <a:spcAft>
                <a:spcPts val="0"/>
              </a:spcAft>
              <a:buClr>
                <a:srgbClr val="005BBB"/>
              </a:buClr>
              <a:buSzTx/>
              <a:buFont typeface="LucidaGrande" charset="0"/>
              <a:buChar char="-"/>
              <a:tabLst/>
              <a:defRPr/>
            </a:pPr>
            <a:r>
              <a:rPr lang="en-US" dirty="0"/>
              <a:t>Third level</a:t>
            </a:r>
          </a:p>
          <a:p>
            <a:pPr lvl="0"/>
            <a:r>
              <a:rPr lang="en-US" dirty="0"/>
              <a:t>CLICK TO EDIT MASTER TEXT STYLES</a:t>
            </a:r>
          </a:p>
          <a:p>
            <a:pPr lvl="1"/>
            <a:r>
              <a:rPr lang="en-US" dirty="0"/>
              <a:t>Second level text </a:t>
            </a:r>
          </a:p>
          <a:p>
            <a:pPr lvl="2"/>
            <a:r>
              <a:rPr lang="en-US" dirty="0"/>
              <a:t>Third level</a:t>
            </a:r>
          </a:p>
          <a:p>
            <a:pPr marL="857250" marR="0" lvl="2" indent="-171450" algn="l" defTabSz="685800" rtl="0" eaLnBrk="1" fontAlgn="auto" latinLnBrk="0" hangingPunct="1">
              <a:lnSpc>
                <a:spcPts val="1725"/>
              </a:lnSpc>
              <a:spcBef>
                <a:spcPts val="375"/>
              </a:spcBef>
              <a:spcAft>
                <a:spcPts val="0"/>
              </a:spcAft>
              <a:buClr>
                <a:srgbClr val="005BBB"/>
              </a:buClr>
              <a:buSzTx/>
              <a:buFont typeface="LucidaGrande" charset="0"/>
              <a:buChar char="-"/>
              <a:tabLst/>
              <a:defRPr/>
            </a:pPr>
            <a:r>
              <a:rPr lang="en-US" dirty="0"/>
              <a:t>Third level</a:t>
            </a:r>
          </a:p>
        </p:txBody>
      </p:sp>
      <p:sp>
        <p:nvSpPr>
          <p:cNvPr id="7" name="Title 1"/>
          <p:cNvSpPr>
            <a:spLocks noGrp="1"/>
          </p:cNvSpPr>
          <p:nvPr>
            <p:ph type="title" hasCustomPrompt="1"/>
          </p:nvPr>
        </p:nvSpPr>
        <p:spPr>
          <a:xfrm>
            <a:off x="571316" y="733088"/>
            <a:ext cx="7886700" cy="868430"/>
          </a:xfrm>
          <a:prstGeom prst="rect">
            <a:avLst/>
          </a:prstGeom>
        </p:spPr>
        <p:txBody>
          <a:bodyPr/>
          <a:lstStyle>
            <a:lvl1pPr>
              <a:defRPr>
                <a:latin typeface="Arial" panose="020B0604020202020204" pitchFamily="34" charset="0"/>
                <a:cs typeface="Arial" panose="020B0604020202020204" pitchFamily="34" charset="0"/>
              </a:defRPr>
            </a:lvl1pPr>
          </a:lstStyle>
          <a:p>
            <a:r>
              <a:rPr lang="en-US" dirty="0"/>
              <a:t>Click to edit title</a:t>
            </a:r>
          </a:p>
        </p:txBody>
      </p:sp>
      <p:sp>
        <p:nvSpPr>
          <p:cNvPr id="9" name="Slide Number Placeholder 4">
            <a:extLst>
              <a:ext uri="{FF2B5EF4-FFF2-40B4-BE49-F238E27FC236}">
                <a16:creationId xmlns:a16="http://schemas.microsoft.com/office/drawing/2014/main" id="{AE5F231E-627F-D347-813F-24EE8B027F4B}"/>
              </a:ext>
            </a:extLst>
          </p:cNvPr>
          <p:cNvSpPr>
            <a:spLocks noGrp="1"/>
          </p:cNvSpPr>
          <p:nvPr>
            <p:ph type="sldNum" sz="quarter" idx="4"/>
          </p:nvPr>
        </p:nvSpPr>
        <p:spPr>
          <a:xfrm>
            <a:off x="6324416" y="6437963"/>
            <a:ext cx="2133600" cy="365125"/>
          </a:xfrm>
          <a:prstGeom prst="rect">
            <a:avLst/>
          </a:prstGeom>
        </p:spPr>
        <p:txBody>
          <a:bodyPr vert="horz" lIns="91440" tIns="45720" rIns="91440" bIns="45720" rtlCol="0" anchor="ctr"/>
          <a:lstStyle>
            <a:lvl1pPr algn="r">
              <a:defRPr sz="1000">
                <a:solidFill>
                  <a:schemeClr val="bg1"/>
                </a:solidFill>
                <a:latin typeface="Arial" panose="020B0604020202020204" pitchFamily="34" charset="0"/>
                <a:cs typeface="Arial" panose="020B0604020202020204" pitchFamily="34" charset="0"/>
              </a:defRPr>
            </a:lvl1pPr>
          </a:lstStyle>
          <a:p>
            <a:fld id="{DFF3CF64-7C58-ED48-B151-C0AF0EEF3592}" type="slidenum">
              <a:rPr lang="en-US" smtClean="0"/>
              <a:pPr/>
              <a:t>‹#›</a:t>
            </a:fld>
            <a:endParaRPr lang="en-US" dirty="0"/>
          </a:p>
        </p:txBody>
      </p:sp>
      <p:sp>
        <p:nvSpPr>
          <p:cNvPr id="5" name="Rectangle 4">
            <a:extLst>
              <a:ext uri="{FF2B5EF4-FFF2-40B4-BE49-F238E27FC236}">
                <a16:creationId xmlns:a16="http://schemas.microsoft.com/office/drawing/2014/main" id="{06818E18-F891-47A3-8A83-F1CAF8989E0A}"/>
              </a:ext>
            </a:extLst>
          </p:cNvPr>
          <p:cNvSpPr/>
          <p:nvPr userDrawn="1"/>
        </p:nvSpPr>
        <p:spPr>
          <a:xfrm>
            <a:off x="0" y="6325680"/>
            <a:ext cx="3111690" cy="532320"/>
          </a:xfrm>
          <a:prstGeom prst="rect">
            <a:avLst/>
          </a:prstGeom>
          <a:solidFill>
            <a:srgbClr val="076B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CUIMC-ko-logo-large.png">
            <a:extLst>
              <a:ext uri="{FF2B5EF4-FFF2-40B4-BE49-F238E27FC236}">
                <a16:creationId xmlns:a16="http://schemas.microsoft.com/office/drawing/2014/main" id="{763CD40B-942C-470C-99B5-6DC41DCB157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r="47819"/>
          <a:stretch/>
        </p:blipFill>
        <p:spPr>
          <a:xfrm>
            <a:off x="268859" y="6378278"/>
            <a:ext cx="1669123" cy="447971"/>
          </a:xfrm>
          <a:prstGeom prst="rect">
            <a:avLst/>
          </a:prstGeom>
        </p:spPr>
      </p:pic>
    </p:spTree>
    <p:extLst>
      <p:ext uri="{BB962C8B-B14F-4D97-AF65-F5344CB8AC3E}">
        <p14:creationId xmlns:p14="http://schemas.microsoft.com/office/powerpoint/2010/main" val="3445905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4" name="Picture Placeholder 2"/>
          <p:cNvSpPr>
            <a:spLocks noGrp="1" noChangeAspect="1"/>
          </p:cNvSpPr>
          <p:nvPr>
            <p:ph type="pic" idx="13"/>
          </p:nvPr>
        </p:nvSpPr>
        <p:spPr>
          <a:xfrm>
            <a:off x="3823924" y="-1"/>
            <a:ext cx="5320075" cy="6316133"/>
          </a:xfrm>
          <a:prstGeom prst="rect">
            <a:avLst/>
          </a:prstGeom>
          <a:solidFill>
            <a:schemeClr val="bg2">
              <a:lumMod val="75000"/>
            </a:schemeClr>
          </a:solidFill>
          <a:ln>
            <a:noFill/>
          </a:ln>
        </p:spPr>
        <p:txBody>
          <a:bodyPr anchor="t">
            <a:normAutofit/>
          </a:bodyPr>
          <a:lstStyle>
            <a:lvl1pPr marL="0" indent="0" algn="ctr">
              <a:buNone/>
              <a:defRPr sz="1200" b="0" i="0">
                <a:solidFill>
                  <a:schemeClr val="bg1"/>
                </a:solidFill>
                <a:latin typeface="Arial" charset="0"/>
                <a:ea typeface="Arial" charset="0"/>
                <a:cs typeface="Arial" charset="0"/>
              </a:defRPr>
            </a:lvl1pPr>
            <a:lvl2pPr marL="342892" indent="0">
              <a:buNone/>
              <a:defRPr sz="2100"/>
            </a:lvl2pPr>
            <a:lvl3pPr marL="685783" indent="0">
              <a:buNone/>
              <a:defRPr sz="1800"/>
            </a:lvl3pPr>
            <a:lvl4pPr marL="1028675" indent="0">
              <a:buNone/>
              <a:defRPr sz="1500"/>
            </a:lvl4pPr>
            <a:lvl5pPr marL="1371566" indent="0">
              <a:buNone/>
              <a:defRPr sz="1500"/>
            </a:lvl5pPr>
            <a:lvl6pPr marL="1714457" indent="0">
              <a:buNone/>
              <a:defRPr sz="1500"/>
            </a:lvl6pPr>
            <a:lvl7pPr marL="2057348" indent="0">
              <a:buNone/>
              <a:defRPr sz="1500"/>
            </a:lvl7pPr>
            <a:lvl8pPr marL="2400240" indent="0">
              <a:buNone/>
              <a:defRPr sz="1500"/>
            </a:lvl8pPr>
            <a:lvl9pPr marL="2743132" indent="0">
              <a:buNone/>
              <a:defRPr sz="1500"/>
            </a:lvl9pPr>
          </a:lstStyle>
          <a:p>
            <a:endParaRPr lang="en-US" dirty="0"/>
          </a:p>
          <a:p>
            <a:r>
              <a:rPr lang="en-US" dirty="0"/>
              <a:t>Drag picture to placeholder or click icon to add</a:t>
            </a:r>
          </a:p>
        </p:txBody>
      </p:sp>
      <p:sp>
        <p:nvSpPr>
          <p:cNvPr id="7" name="Text Placeholder 15"/>
          <p:cNvSpPr>
            <a:spLocks noGrp="1"/>
          </p:cNvSpPr>
          <p:nvPr>
            <p:ph type="body" sz="quarter" idx="16" hasCustomPrompt="1"/>
          </p:nvPr>
        </p:nvSpPr>
        <p:spPr>
          <a:xfrm>
            <a:off x="571316" y="1735998"/>
            <a:ext cx="3029533" cy="4258402"/>
          </a:xfrm>
          <a:prstGeom prst="rect">
            <a:avLst/>
          </a:prstGeom>
        </p:spPr>
        <p:txBody>
          <a:bodyPr/>
          <a:lstStyle>
            <a:lvl1pPr marL="0" indent="0">
              <a:buNone/>
              <a:defRPr/>
            </a:lvl1pPr>
          </a:lstStyle>
          <a:p>
            <a:r>
              <a:rPr lang="en-US" dirty="0" err="1"/>
              <a:t>Lpsum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a:t>
            </a:r>
            <a:r>
              <a:rPr lang="en-US" dirty="0" err="1"/>
              <a:t>libero</a:t>
            </a:r>
            <a:r>
              <a:rPr lang="en-US" dirty="0"/>
              <a:t>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
        <p:nvSpPr>
          <p:cNvPr id="12" name="Title 1"/>
          <p:cNvSpPr>
            <a:spLocks noGrp="1"/>
          </p:cNvSpPr>
          <p:nvPr>
            <p:ph type="title" hasCustomPrompt="1"/>
          </p:nvPr>
        </p:nvSpPr>
        <p:spPr>
          <a:xfrm>
            <a:off x="571316" y="733088"/>
            <a:ext cx="3291108" cy="868430"/>
          </a:xfrm>
          <a:prstGeom prst="rect">
            <a:avLst/>
          </a:prstGeom>
        </p:spPr>
        <p:txBody>
          <a:bodyPr/>
          <a:lstStyle/>
          <a:p>
            <a:r>
              <a:rPr lang="en-US" dirty="0"/>
              <a:t>Click to edit title </a:t>
            </a:r>
          </a:p>
        </p:txBody>
      </p:sp>
      <p:sp>
        <p:nvSpPr>
          <p:cNvPr id="9" name="Slide Number Placeholder 4">
            <a:extLst>
              <a:ext uri="{FF2B5EF4-FFF2-40B4-BE49-F238E27FC236}">
                <a16:creationId xmlns:a16="http://schemas.microsoft.com/office/drawing/2014/main" id="{8CD81E1C-E7C0-5643-856D-74D7A6D19B2D}"/>
              </a:ext>
            </a:extLst>
          </p:cNvPr>
          <p:cNvSpPr>
            <a:spLocks noGrp="1"/>
          </p:cNvSpPr>
          <p:nvPr>
            <p:ph type="sldNum" sz="quarter" idx="4"/>
          </p:nvPr>
        </p:nvSpPr>
        <p:spPr>
          <a:xfrm>
            <a:off x="6324416" y="6437963"/>
            <a:ext cx="2133600" cy="365125"/>
          </a:xfrm>
          <a:prstGeom prst="rect">
            <a:avLst/>
          </a:prstGeom>
        </p:spPr>
        <p:txBody>
          <a:bodyPr vert="horz" lIns="91440" tIns="45720" rIns="91440" bIns="45720" rtlCol="0" anchor="ctr"/>
          <a:lstStyle>
            <a:lvl1pPr algn="r">
              <a:defRPr sz="1000">
                <a:solidFill>
                  <a:schemeClr val="bg1"/>
                </a:solidFill>
                <a:latin typeface="Arial" panose="020B0604020202020204" pitchFamily="34" charset="0"/>
                <a:cs typeface="Arial" panose="020B0604020202020204" pitchFamily="34" charset="0"/>
              </a:defRPr>
            </a:lvl1pPr>
          </a:lstStyle>
          <a:p>
            <a:fld id="{DFF3CF64-7C58-ED48-B151-C0AF0EEF3592}" type="slidenum">
              <a:rPr lang="en-US" smtClean="0"/>
              <a:pPr/>
              <a:t>‹#›</a:t>
            </a:fld>
            <a:endParaRPr lang="en-US" dirty="0"/>
          </a:p>
        </p:txBody>
      </p:sp>
      <p:sp>
        <p:nvSpPr>
          <p:cNvPr id="6" name="Rectangle 5">
            <a:extLst>
              <a:ext uri="{FF2B5EF4-FFF2-40B4-BE49-F238E27FC236}">
                <a16:creationId xmlns:a16="http://schemas.microsoft.com/office/drawing/2014/main" id="{66B8A480-F5DC-422C-8BB5-015A0445E484}"/>
              </a:ext>
            </a:extLst>
          </p:cNvPr>
          <p:cNvSpPr/>
          <p:nvPr userDrawn="1"/>
        </p:nvSpPr>
        <p:spPr>
          <a:xfrm>
            <a:off x="0" y="6325680"/>
            <a:ext cx="3111690" cy="532320"/>
          </a:xfrm>
          <a:prstGeom prst="rect">
            <a:avLst/>
          </a:prstGeom>
          <a:solidFill>
            <a:srgbClr val="076B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CUIMC-ko-logo-large.png">
            <a:extLst>
              <a:ext uri="{FF2B5EF4-FFF2-40B4-BE49-F238E27FC236}">
                <a16:creationId xmlns:a16="http://schemas.microsoft.com/office/drawing/2014/main" id="{210A7A4D-FF3A-4500-BF59-9A9984E38746}"/>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r="47819"/>
          <a:stretch/>
        </p:blipFill>
        <p:spPr>
          <a:xfrm>
            <a:off x="268859" y="6378278"/>
            <a:ext cx="1669123" cy="447971"/>
          </a:xfrm>
          <a:prstGeom prst="rect">
            <a:avLst/>
          </a:prstGeom>
        </p:spPr>
      </p:pic>
    </p:spTree>
    <p:extLst>
      <p:ext uri="{BB962C8B-B14F-4D97-AF65-F5344CB8AC3E}">
        <p14:creationId xmlns:p14="http://schemas.microsoft.com/office/powerpoint/2010/main" val="2642186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7DD9A12F-7DD7-0E4A-B2BC-79A20AD69693}"/>
              </a:ext>
            </a:extLst>
          </p:cNvPr>
          <p:cNvPicPr>
            <a:picLocks noChangeAspect="1"/>
          </p:cNvPicPr>
          <p:nvPr userDrawn="1"/>
        </p:nvPicPr>
        <p:blipFill>
          <a:blip r:embed="rId14"/>
          <a:stretch>
            <a:fillRect/>
          </a:stretch>
        </p:blipFill>
        <p:spPr>
          <a:xfrm>
            <a:off x="4313" y="10409"/>
            <a:ext cx="9144000" cy="6851904"/>
          </a:xfrm>
          <a:prstGeom prst="rect">
            <a:avLst/>
          </a:prstGeom>
        </p:spPr>
      </p:pic>
      <p:sp>
        <p:nvSpPr>
          <p:cNvPr id="5" name="Slide Number Placeholder 4"/>
          <p:cNvSpPr>
            <a:spLocks noGrp="1"/>
          </p:cNvSpPr>
          <p:nvPr>
            <p:ph type="sldNum" sz="quarter" idx="4"/>
          </p:nvPr>
        </p:nvSpPr>
        <p:spPr>
          <a:xfrm>
            <a:off x="6324416" y="6437963"/>
            <a:ext cx="2133600" cy="365125"/>
          </a:xfrm>
          <a:prstGeom prst="rect">
            <a:avLst/>
          </a:prstGeom>
        </p:spPr>
        <p:txBody>
          <a:bodyPr vert="horz" lIns="91440" tIns="45720" rIns="91440" bIns="45720" rtlCol="0" anchor="ctr"/>
          <a:lstStyle>
            <a:lvl1pPr algn="r">
              <a:defRPr sz="1000">
                <a:solidFill>
                  <a:schemeClr val="bg1"/>
                </a:solidFill>
                <a:latin typeface="Arial" panose="020B0604020202020204" pitchFamily="34" charset="0"/>
                <a:cs typeface="Arial" panose="020B0604020202020204" pitchFamily="34" charset="0"/>
              </a:defRPr>
            </a:lvl1pPr>
          </a:lstStyle>
          <a:p>
            <a:fld id="{DFF3CF64-7C58-ED48-B151-C0AF0EEF3592}" type="slidenum">
              <a:rPr lang="en-US" smtClean="0"/>
              <a:pPr/>
              <a:t>‹#›</a:t>
            </a:fld>
            <a:endParaRPr lang="en-US" dirty="0"/>
          </a:p>
        </p:txBody>
      </p:sp>
      <p:sp>
        <p:nvSpPr>
          <p:cNvPr id="9" name="Text Placeholder 11"/>
          <p:cNvSpPr>
            <a:spLocks noGrp="1"/>
          </p:cNvSpPr>
          <p:nvPr>
            <p:ph type="body" idx="1"/>
          </p:nvPr>
        </p:nvSpPr>
        <p:spPr>
          <a:xfrm>
            <a:off x="571316" y="1740185"/>
            <a:ext cx="7886700" cy="3491297"/>
          </a:xfrm>
          <a:prstGeom prst="rect">
            <a:avLst/>
          </a:prstGeom>
        </p:spPr>
        <p:txBody>
          <a:bodyPr vert="horz" lIns="0" tIns="45720" rIns="91440" bIns="45720" rtlCol="0">
            <a:normAutofit/>
          </a:bodyPr>
          <a:lstStyle/>
          <a:p>
            <a:pPr lvl="0"/>
            <a:r>
              <a:rPr lang="en-US" dirty="0"/>
              <a:t>Click to edit Master text styles</a:t>
            </a:r>
          </a:p>
          <a:p>
            <a:pPr lvl="1"/>
            <a:r>
              <a:rPr lang="en-US" dirty="0"/>
              <a:t>Applied Deep Learning Course Project</a:t>
            </a:r>
          </a:p>
          <a:p>
            <a:pPr lvl="2"/>
            <a:r>
              <a:rPr lang="en-US" dirty="0"/>
              <a:t>Taj Eli Mitchell </a:t>
            </a:r>
          </a:p>
        </p:txBody>
      </p:sp>
      <p:sp>
        <p:nvSpPr>
          <p:cNvPr id="10" name="Title Placeholder 12"/>
          <p:cNvSpPr>
            <a:spLocks noGrp="1"/>
          </p:cNvSpPr>
          <p:nvPr>
            <p:ph type="title"/>
          </p:nvPr>
        </p:nvSpPr>
        <p:spPr>
          <a:xfrm>
            <a:off x="571316" y="736810"/>
            <a:ext cx="7886700" cy="868430"/>
          </a:xfrm>
          <a:prstGeom prst="rect">
            <a:avLst/>
          </a:prstGeom>
        </p:spPr>
        <p:txBody>
          <a:bodyPr vert="horz" lIns="0" tIns="45720" rIns="91440" bIns="45720" rtlCol="0" anchor="b">
            <a:normAutofit/>
          </a:bodyPr>
          <a:lstStyle/>
          <a:p>
            <a:r>
              <a:rPr lang="en-US" dirty="0"/>
              <a:t>Breast cancer recognition with deep learning</a:t>
            </a:r>
          </a:p>
        </p:txBody>
      </p:sp>
      <p:pic>
        <p:nvPicPr>
          <p:cNvPr id="8" name="Picture 7" descr="CUIMC-ko-logo-large.png">
            <a:extLst>
              <a:ext uri="{FF2B5EF4-FFF2-40B4-BE49-F238E27FC236}">
                <a16:creationId xmlns:a16="http://schemas.microsoft.com/office/drawing/2014/main" id="{FB96512E-B710-8D41-955E-EC68340709C6}"/>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580942" y="6423229"/>
            <a:ext cx="2479892" cy="347300"/>
          </a:xfrm>
          <a:prstGeom prst="rect">
            <a:avLst/>
          </a:prstGeom>
        </p:spPr>
      </p:pic>
    </p:spTree>
    <p:extLst>
      <p:ext uri="{BB962C8B-B14F-4D97-AF65-F5344CB8AC3E}">
        <p14:creationId xmlns:p14="http://schemas.microsoft.com/office/powerpoint/2010/main" val="1979123371"/>
      </p:ext>
    </p:extLst>
  </p:cSld>
  <p:clrMap bg1="lt1" tx1="dk1" bg2="lt2" tx2="dk2" accent1="accent1" accent2="accent2" accent3="accent3" accent4="accent4" accent5="accent5" accent6="accent6" hlink="hlink" folHlink="folHlink"/>
  <p:sldLayoutIdLst>
    <p:sldLayoutId id="2147483928" r:id="rId1"/>
    <p:sldLayoutId id="2147483930" r:id="rId2"/>
    <p:sldLayoutId id="2147483933" r:id="rId3"/>
    <p:sldLayoutId id="2147483919" r:id="rId4"/>
    <p:sldLayoutId id="2147483920" r:id="rId5"/>
    <p:sldLayoutId id="2147483921" r:id="rId6"/>
    <p:sldLayoutId id="2147483922" r:id="rId7"/>
    <p:sldLayoutId id="2147483923" r:id="rId8"/>
    <p:sldLayoutId id="2147483924" r:id="rId9"/>
    <p:sldLayoutId id="2147483925" r:id="rId10"/>
    <p:sldLayoutId id="2147483926" r:id="rId11"/>
    <p:sldLayoutId id="2147483927" r:id="rId12"/>
  </p:sldLayoutIdLst>
  <p:hf hdr="0" dt="0"/>
  <p:txStyles>
    <p:titleStyle>
      <a:lvl1pPr algn="l" defTabSz="685800" rtl="0" eaLnBrk="1" latinLnBrk="0" hangingPunct="1">
        <a:lnSpc>
          <a:spcPct val="90000"/>
        </a:lnSpc>
        <a:spcBef>
          <a:spcPct val="0"/>
        </a:spcBef>
        <a:buNone/>
        <a:defRPr sz="2800" b="0" i="0" kern="1200">
          <a:solidFill>
            <a:srgbClr val="1D4F91"/>
          </a:solidFill>
          <a:latin typeface="Arial" panose="020B0604020202020204" pitchFamily="34" charset="0"/>
          <a:ea typeface="Arial" panose="020B0604020202020204" pitchFamily="34" charset="0"/>
          <a:cs typeface="Arial" panose="020B0604020202020204" pitchFamily="34" charset="0"/>
        </a:defRPr>
      </a:lvl1pPr>
    </p:titleStyle>
    <p:bodyStyle>
      <a:lvl1pPr marL="0" marR="0" indent="0" algn="l" defTabSz="685800" rtl="0" eaLnBrk="1" fontAlgn="auto" latinLnBrk="0" hangingPunct="1">
        <a:lnSpc>
          <a:spcPct val="110000"/>
        </a:lnSpc>
        <a:spcBef>
          <a:spcPts val="750"/>
        </a:spcBef>
        <a:spcAft>
          <a:spcPts val="0"/>
        </a:spcAft>
        <a:buClr>
          <a:schemeClr val="accent2"/>
        </a:buClr>
        <a:buSzTx/>
        <a:buFont typeface="Arial" panose="020B0604020202020204" pitchFamily="34" charset="0"/>
        <a:buNone/>
        <a:tabLst/>
        <a:defRPr sz="1600" b="0" i="0" kern="1200" baseline="0">
          <a:solidFill>
            <a:schemeClr val="tx1"/>
          </a:solidFill>
          <a:latin typeface="Arial" panose="020B0604020202020204" pitchFamily="34" charset="0"/>
          <a:ea typeface="Arial" panose="020B0604020202020204" pitchFamily="34" charset="0"/>
          <a:cs typeface="Arial" panose="020B0604020202020204" pitchFamily="34" charset="0"/>
        </a:defRPr>
      </a:lvl1pPr>
      <a:lvl2pPr marL="514350" indent="-171450" algn="l" defTabSz="685800" rtl="0" eaLnBrk="1" latinLnBrk="0" hangingPunct="1">
        <a:lnSpc>
          <a:spcPct val="110000"/>
        </a:lnSpc>
        <a:spcBef>
          <a:spcPts val="375"/>
        </a:spcBef>
        <a:buClr>
          <a:srgbClr val="1D4F91"/>
        </a:buClr>
        <a:buFont typeface="Arial" panose="020B0604020202020204" pitchFamily="34" charset="0"/>
        <a:buChar char="•"/>
        <a:defRPr sz="1600" b="0" i="0" kern="1200" baseline="0">
          <a:solidFill>
            <a:schemeClr val="tx1"/>
          </a:solidFill>
          <a:latin typeface="Arial" panose="020B0604020202020204" pitchFamily="34" charset="0"/>
          <a:ea typeface="Arial" panose="020B0604020202020204" pitchFamily="34" charset="0"/>
          <a:cs typeface="Arial" panose="020B0604020202020204" pitchFamily="34" charset="0"/>
        </a:defRPr>
      </a:lvl2pPr>
      <a:lvl3pPr marL="857250" indent="-171450" algn="l" defTabSz="685800" rtl="0" eaLnBrk="1" latinLnBrk="0" hangingPunct="1">
        <a:lnSpc>
          <a:spcPct val="110000"/>
        </a:lnSpc>
        <a:spcBef>
          <a:spcPts val="375"/>
        </a:spcBef>
        <a:buClr>
          <a:srgbClr val="1D4F91"/>
        </a:buClr>
        <a:buFont typeface="LucidaGrande" charset="0"/>
        <a:buChar char="-"/>
        <a:defRPr sz="1600" b="0" i="0" kern="1200" baseline="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200150" indent="-171450" algn="l" defTabSz="685800" rtl="0" eaLnBrk="1" latinLnBrk="0" hangingPunct="1">
        <a:lnSpc>
          <a:spcPct val="90000"/>
        </a:lnSpc>
        <a:spcBef>
          <a:spcPts val="375"/>
        </a:spcBef>
        <a:buClr>
          <a:srgbClr val="005BBB"/>
        </a:buClr>
        <a:buFont typeface="Arial" panose="020B0604020202020204" pitchFamily="34" charset="0"/>
        <a:buChar char="•"/>
        <a:defRPr sz="1350" kern="1200">
          <a:solidFill>
            <a:schemeClr val="tx1"/>
          </a:solidFill>
          <a:latin typeface="Arial" charset="0"/>
          <a:ea typeface="Arial" charset="0"/>
          <a:cs typeface="Arial" charset="0"/>
        </a:defRPr>
      </a:lvl4pPr>
      <a:lvl5pPr marL="1543050" indent="-171450" algn="l" defTabSz="685800" rtl="0" eaLnBrk="1" latinLnBrk="0" hangingPunct="1">
        <a:lnSpc>
          <a:spcPct val="90000"/>
        </a:lnSpc>
        <a:spcBef>
          <a:spcPts val="375"/>
        </a:spcBef>
        <a:buClr>
          <a:srgbClr val="005BBB"/>
        </a:buClr>
        <a:buFont typeface="Arial" panose="020B0604020202020204" pitchFamily="34" charset="0"/>
        <a:buChar char="•"/>
        <a:defRPr sz="1350" kern="1200">
          <a:solidFill>
            <a:schemeClr val="tx1"/>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80">
          <p15:clr>
            <a:srgbClr val="F26B43"/>
          </p15:clr>
        </p15:guide>
        <p15:guide id="2" pos="312">
          <p15:clr>
            <a:srgbClr val="F26B43"/>
          </p15:clr>
        </p15:guide>
        <p15:guide id="3" orient="horz" pos="4016">
          <p15:clr>
            <a:srgbClr val="F26B43"/>
          </p15:clr>
        </p15:guide>
        <p15:guide id="4" pos="5544">
          <p15:clr>
            <a:srgbClr val="F26B43"/>
          </p15:clr>
        </p15:guide>
        <p15:guide id="5" pos="216">
          <p15:clr>
            <a:srgbClr val="F26B43"/>
          </p15:clr>
        </p15:guide>
        <p15:guide id="6" pos="3348">
          <p15:clr>
            <a:srgbClr val="F26B43"/>
          </p15:clr>
        </p15:guide>
        <p15:guide id="7" pos="3528">
          <p15:clr>
            <a:srgbClr val="F26B43"/>
          </p15:clr>
        </p15:guide>
        <p15:guide id="8" pos="3384">
          <p15:clr>
            <a:srgbClr val="F26B43"/>
          </p15:clr>
        </p15:guide>
        <p15:guide id="9" orient="horz" pos="1848">
          <p15:clr>
            <a:srgbClr val="F26B43"/>
          </p15:clr>
        </p15:guide>
        <p15:guide id="10" orient="horz" pos="1896">
          <p15:clr>
            <a:srgbClr val="F26B43"/>
          </p15:clr>
        </p15:guide>
        <p15:guide id="11" orient="horz" pos="2880">
          <p15:clr>
            <a:srgbClr val="F26B43"/>
          </p15:clr>
        </p15:guide>
        <p15:guide id="12" orient="horz" pos="283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 Id="rId5" Type="http://schemas.openxmlformats.org/officeDocument/2006/relationships/image" Target="../media/image18.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3429F93-E38B-1E45-9C9F-1EE85542EA30}"/>
              </a:ext>
            </a:extLst>
          </p:cNvPr>
          <p:cNvSpPr>
            <a:spLocks noGrp="1"/>
          </p:cNvSpPr>
          <p:nvPr>
            <p:ph type="body" sz="quarter" idx="11"/>
          </p:nvPr>
        </p:nvSpPr>
        <p:spPr>
          <a:xfrm>
            <a:off x="569110" y="3610668"/>
            <a:ext cx="6638544" cy="1154152"/>
          </a:xfrm>
        </p:spPr>
        <p:txBody>
          <a:bodyPr/>
          <a:lstStyle/>
          <a:p>
            <a:pPr lvl="0"/>
            <a:r>
              <a:rPr lang="en-US" dirty="0"/>
              <a:t>Applied Deep Learning Course Project</a:t>
            </a:r>
          </a:p>
        </p:txBody>
      </p:sp>
      <p:sp>
        <p:nvSpPr>
          <p:cNvPr id="3" name="Text Placeholder 2">
            <a:extLst>
              <a:ext uri="{FF2B5EF4-FFF2-40B4-BE49-F238E27FC236}">
                <a16:creationId xmlns:a16="http://schemas.microsoft.com/office/drawing/2014/main" id="{DBD68613-B943-9842-AF64-7EA49AA81ED4}"/>
              </a:ext>
            </a:extLst>
          </p:cNvPr>
          <p:cNvSpPr>
            <a:spLocks noGrp="1"/>
          </p:cNvSpPr>
          <p:nvPr>
            <p:ph type="body" sz="quarter" idx="12"/>
          </p:nvPr>
        </p:nvSpPr>
        <p:spPr>
          <a:xfrm>
            <a:off x="569110" y="4867430"/>
            <a:ext cx="6638544" cy="769370"/>
          </a:xfrm>
        </p:spPr>
        <p:txBody>
          <a:bodyPr/>
          <a:lstStyle/>
          <a:p>
            <a:r>
              <a:rPr lang="en-US" dirty="0"/>
              <a:t>Taj Eli Mitchell</a:t>
            </a:r>
          </a:p>
        </p:txBody>
      </p:sp>
      <p:sp>
        <p:nvSpPr>
          <p:cNvPr id="4" name="Title 3">
            <a:extLst>
              <a:ext uri="{FF2B5EF4-FFF2-40B4-BE49-F238E27FC236}">
                <a16:creationId xmlns:a16="http://schemas.microsoft.com/office/drawing/2014/main" id="{39135FAD-8F02-B74E-BD0A-19FF544E09CE}"/>
              </a:ext>
            </a:extLst>
          </p:cNvPr>
          <p:cNvSpPr>
            <a:spLocks noGrp="1"/>
          </p:cNvSpPr>
          <p:nvPr>
            <p:ph type="ctrTitle"/>
          </p:nvPr>
        </p:nvSpPr>
        <p:spPr>
          <a:xfrm>
            <a:off x="569110" y="1134295"/>
            <a:ext cx="6638544" cy="2386584"/>
          </a:xfrm>
        </p:spPr>
        <p:txBody>
          <a:bodyPr/>
          <a:lstStyle/>
          <a:p>
            <a:r>
              <a:rPr lang="en-US" dirty="0"/>
              <a:t>Breast cancer recognition with deep learning</a:t>
            </a:r>
          </a:p>
        </p:txBody>
      </p:sp>
    </p:spTree>
    <p:extLst>
      <p:ext uri="{BB962C8B-B14F-4D97-AF65-F5344CB8AC3E}">
        <p14:creationId xmlns:p14="http://schemas.microsoft.com/office/powerpoint/2010/main" val="7186067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14F7707-A547-D64E-ABCA-B65CA420A2FD}"/>
              </a:ext>
            </a:extLst>
          </p:cNvPr>
          <p:cNvSpPr>
            <a:spLocks noGrp="1"/>
          </p:cNvSpPr>
          <p:nvPr>
            <p:ph type="body" sz="quarter" idx="12"/>
          </p:nvPr>
        </p:nvSpPr>
        <p:spPr>
          <a:xfrm>
            <a:off x="42657" y="5909067"/>
            <a:ext cx="9101343" cy="398693"/>
          </a:xfrm>
        </p:spPr>
        <p:txBody>
          <a:bodyPr>
            <a:normAutofit lnSpcReduction="10000"/>
          </a:bodyPr>
          <a:lstStyle/>
          <a:p>
            <a:r>
              <a:rPr lang="en-US" sz="1000" dirty="0"/>
              <a:t>Note: Model 1 was trained on 7,327 images of size 299 x 299, comprised of tissue from 18 distinct biopsy images (1,832 validation images). The above training images reflect the 20 epochs during which both the Inception and Dense layers trained.</a:t>
            </a:r>
          </a:p>
        </p:txBody>
      </p:sp>
      <p:sp>
        <p:nvSpPr>
          <p:cNvPr id="3" name="Title 2">
            <a:extLst>
              <a:ext uri="{FF2B5EF4-FFF2-40B4-BE49-F238E27FC236}">
                <a16:creationId xmlns:a16="http://schemas.microsoft.com/office/drawing/2014/main" id="{76C27938-24FF-024B-9E24-0D372A816AC1}"/>
              </a:ext>
            </a:extLst>
          </p:cNvPr>
          <p:cNvSpPr>
            <a:spLocks noGrp="1"/>
          </p:cNvSpPr>
          <p:nvPr>
            <p:ph type="title"/>
          </p:nvPr>
        </p:nvSpPr>
        <p:spPr>
          <a:xfrm>
            <a:off x="571316" y="18645"/>
            <a:ext cx="7886700" cy="868430"/>
          </a:xfrm>
        </p:spPr>
        <p:txBody>
          <a:bodyPr/>
          <a:lstStyle/>
          <a:p>
            <a:r>
              <a:rPr lang="en-US" dirty="0"/>
              <a:t>Model 1 Training Results</a:t>
            </a:r>
          </a:p>
        </p:txBody>
      </p:sp>
      <p:sp>
        <p:nvSpPr>
          <p:cNvPr id="4" name="Slide Number Placeholder 3">
            <a:extLst>
              <a:ext uri="{FF2B5EF4-FFF2-40B4-BE49-F238E27FC236}">
                <a16:creationId xmlns:a16="http://schemas.microsoft.com/office/drawing/2014/main" id="{FB6A2911-7250-464C-A200-F0AB5B40CCFA}"/>
              </a:ext>
            </a:extLst>
          </p:cNvPr>
          <p:cNvSpPr>
            <a:spLocks noGrp="1"/>
          </p:cNvSpPr>
          <p:nvPr>
            <p:ph type="sldNum" sz="quarter" idx="4"/>
          </p:nvPr>
        </p:nvSpPr>
        <p:spPr/>
        <p:txBody>
          <a:bodyPr/>
          <a:lstStyle/>
          <a:p>
            <a:fld id="{DFF3CF64-7C58-ED48-B151-C0AF0EEF3592}" type="slidenum">
              <a:rPr lang="en-US" smtClean="0"/>
              <a:pPr/>
              <a:t>10</a:t>
            </a:fld>
            <a:endParaRPr lang="en-US" dirty="0"/>
          </a:p>
        </p:txBody>
      </p:sp>
      <p:grpSp>
        <p:nvGrpSpPr>
          <p:cNvPr id="24" name="Group 23">
            <a:extLst>
              <a:ext uri="{FF2B5EF4-FFF2-40B4-BE49-F238E27FC236}">
                <a16:creationId xmlns:a16="http://schemas.microsoft.com/office/drawing/2014/main" id="{F805DF78-4AAE-41C8-A74B-9BA60645A409}"/>
              </a:ext>
            </a:extLst>
          </p:cNvPr>
          <p:cNvGrpSpPr/>
          <p:nvPr/>
        </p:nvGrpSpPr>
        <p:grpSpPr>
          <a:xfrm>
            <a:off x="571314" y="995461"/>
            <a:ext cx="8162141" cy="4807439"/>
            <a:chOff x="1359745" y="1022980"/>
            <a:chExt cx="6105510" cy="4807439"/>
          </a:xfrm>
        </p:grpSpPr>
        <p:pic>
          <p:nvPicPr>
            <p:cNvPr id="17" name="Picture 16">
              <a:extLst>
                <a:ext uri="{FF2B5EF4-FFF2-40B4-BE49-F238E27FC236}">
                  <a16:creationId xmlns:a16="http://schemas.microsoft.com/office/drawing/2014/main" id="{1D3C1465-8425-4C81-8DB4-298957AF1168}"/>
                </a:ext>
              </a:extLst>
            </p:cNvPr>
            <p:cNvPicPr>
              <a:picLocks noChangeAspect="1"/>
            </p:cNvPicPr>
            <p:nvPr/>
          </p:nvPicPr>
          <p:blipFill>
            <a:blip r:embed="rId2"/>
            <a:stretch>
              <a:fillRect/>
            </a:stretch>
          </p:blipFill>
          <p:spPr>
            <a:xfrm>
              <a:off x="1359747" y="1047252"/>
              <a:ext cx="2992623" cy="2399109"/>
            </a:xfrm>
            <a:prstGeom prst="rect">
              <a:avLst/>
            </a:prstGeom>
          </p:spPr>
        </p:pic>
        <p:pic>
          <p:nvPicPr>
            <p:cNvPr id="19" name="Picture 18">
              <a:extLst>
                <a:ext uri="{FF2B5EF4-FFF2-40B4-BE49-F238E27FC236}">
                  <a16:creationId xmlns:a16="http://schemas.microsoft.com/office/drawing/2014/main" id="{E1470F76-DFE0-49F2-83D3-75A1C2940A80}"/>
                </a:ext>
              </a:extLst>
            </p:cNvPr>
            <p:cNvPicPr>
              <a:picLocks noChangeAspect="1"/>
            </p:cNvPicPr>
            <p:nvPr/>
          </p:nvPicPr>
          <p:blipFill>
            <a:blip r:embed="rId3"/>
            <a:stretch>
              <a:fillRect/>
            </a:stretch>
          </p:blipFill>
          <p:spPr>
            <a:xfrm>
              <a:off x="1359745" y="3434691"/>
              <a:ext cx="2992623" cy="2395728"/>
            </a:xfrm>
            <a:prstGeom prst="rect">
              <a:avLst/>
            </a:prstGeom>
          </p:spPr>
        </p:pic>
        <p:pic>
          <p:nvPicPr>
            <p:cNvPr id="21" name="Picture 20">
              <a:extLst>
                <a:ext uri="{FF2B5EF4-FFF2-40B4-BE49-F238E27FC236}">
                  <a16:creationId xmlns:a16="http://schemas.microsoft.com/office/drawing/2014/main" id="{F30E63ED-04CF-40B3-857E-43DF255D7A4B}"/>
                </a:ext>
              </a:extLst>
            </p:cNvPr>
            <p:cNvPicPr>
              <a:picLocks noChangeAspect="1"/>
            </p:cNvPicPr>
            <p:nvPr/>
          </p:nvPicPr>
          <p:blipFill>
            <a:blip r:embed="rId4"/>
            <a:stretch>
              <a:fillRect/>
            </a:stretch>
          </p:blipFill>
          <p:spPr>
            <a:xfrm>
              <a:off x="4352371" y="3434691"/>
              <a:ext cx="3112884" cy="2395728"/>
            </a:xfrm>
            <a:prstGeom prst="rect">
              <a:avLst/>
            </a:prstGeom>
          </p:spPr>
        </p:pic>
        <p:pic>
          <p:nvPicPr>
            <p:cNvPr id="23" name="Picture 22">
              <a:extLst>
                <a:ext uri="{FF2B5EF4-FFF2-40B4-BE49-F238E27FC236}">
                  <a16:creationId xmlns:a16="http://schemas.microsoft.com/office/drawing/2014/main" id="{7CE77481-CFAA-4B3B-8DFE-E9D38B9998CA}"/>
                </a:ext>
              </a:extLst>
            </p:cNvPr>
            <p:cNvPicPr>
              <a:picLocks noChangeAspect="1"/>
            </p:cNvPicPr>
            <p:nvPr/>
          </p:nvPicPr>
          <p:blipFill>
            <a:blip r:embed="rId5"/>
            <a:stretch>
              <a:fillRect/>
            </a:stretch>
          </p:blipFill>
          <p:spPr>
            <a:xfrm>
              <a:off x="4352370" y="1022980"/>
              <a:ext cx="3112884" cy="2395728"/>
            </a:xfrm>
            <a:prstGeom prst="rect">
              <a:avLst/>
            </a:prstGeom>
          </p:spPr>
        </p:pic>
      </p:grpSp>
    </p:spTree>
    <p:extLst>
      <p:ext uri="{BB962C8B-B14F-4D97-AF65-F5344CB8AC3E}">
        <p14:creationId xmlns:p14="http://schemas.microsoft.com/office/powerpoint/2010/main" val="34043517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C27938-24FF-024B-9E24-0D372A816AC1}"/>
              </a:ext>
            </a:extLst>
          </p:cNvPr>
          <p:cNvSpPr>
            <a:spLocks noGrp="1"/>
          </p:cNvSpPr>
          <p:nvPr>
            <p:ph type="title"/>
          </p:nvPr>
        </p:nvSpPr>
        <p:spPr>
          <a:xfrm>
            <a:off x="571316" y="-139982"/>
            <a:ext cx="7886700" cy="868430"/>
          </a:xfrm>
        </p:spPr>
        <p:txBody>
          <a:bodyPr/>
          <a:lstStyle/>
          <a:p>
            <a:r>
              <a:rPr lang="en-US" dirty="0"/>
              <a:t>Model 1 Prediction A</a:t>
            </a:r>
          </a:p>
        </p:txBody>
      </p:sp>
      <p:sp>
        <p:nvSpPr>
          <p:cNvPr id="4" name="Slide Number Placeholder 3">
            <a:extLst>
              <a:ext uri="{FF2B5EF4-FFF2-40B4-BE49-F238E27FC236}">
                <a16:creationId xmlns:a16="http://schemas.microsoft.com/office/drawing/2014/main" id="{FB6A2911-7250-464C-A200-F0AB5B40CCFA}"/>
              </a:ext>
            </a:extLst>
          </p:cNvPr>
          <p:cNvSpPr>
            <a:spLocks noGrp="1"/>
          </p:cNvSpPr>
          <p:nvPr>
            <p:ph type="sldNum" sz="quarter" idx="4"/>
          </p:nvPr>
        </p:nvSpPr>
        <p:spPr/>
        <p:txBody>
          <a:bodyPr/>
          <a:lstStyle/>
          <a:p>
            <a:fld id="{DFF3CF64-7C58-ED48-B151-C0AF0EEF3592}" type="slidenum">
              <a:rPr lang="en-US" smtClean="0"/>
              <a:pPr/>
              <a:t>11</a:t>
            </a:fld>
            <a:endParaRPr lang="en-US" dirty="0"/>
          </a:p>
        </p:txBody>
      </p:sp>
      <p:pic>
        <p:nvPicPr>
          <p:cNvPr id="10" name="Picture 9">
            <a:extLst>
              <a:ext uri="{FF2B5EF4-FFF2-40B4-BE49-F238E27FC236}">
                <a16:creationId xmlns:a16="http://schemas.microsoft.com/office/drawing/2014/main" id="{6EAED7B6-9EC2-4F0A-A6CD-22259262122F}"/>
              </a:ext>
            </a:extLst>
          </p:cNvPr>
          <p:cNvPicPr>
            <a:picLocks noChangeAspect="1"/>
          </p:cNvPicPr>
          <p:nvPr/>
        </p:nvPicPr>
        <p:blipFill>
          <a:blip r:embed="rId2"/>
          <a:stretch>
            <a:fillRect/>
          </a:stretch>
        </p:blipFill>
        <p:spPr>
          <a:xfrm>
            <a:off x="4572000" y="1228414"/>
            <a:ext cx="4554341" cy="3904488"/>
          </a:xfrm>
          <a:prstGeom prst="rect">
            <a:avLst/>
          </a:prstGeom>
        </p:spPr>
      </p:pic>
      <p:sp>
        <p:nvSpPr>
          <p:cNvPr id="11" name="TextBox 10">
            <a:extLst>
              <a:ext uri="{FF2B5EF4-FFF2-40B4-BE49-F238E27FC236}">
                <a16:creationId xmlns:a16="http://schemas.microsoft.com/office/drawing/2014/main" id="{F7AB4B98-E0F9-417E-8468-D88CEB547048}"/>
              </a:ext>
            </a:extLst>
          </p:cNvPr>
          <p:cNvSpPr txBox="1"/>
          <p:nvPr/>
        </p:nvSpPr>
        <p:spPr>
          <a:xfrm>
            <a:off x="344606" y="927270"/>
            <a:ext cx="4208732" cy="369332"/>
          </a:xfrm>
          <a:prstGeom prst="rect">
            <a:avLst/>
          </a:prstGeom>
          <a:noFill/>
        </p:spPr>
        <p:txBody>
          <a:bodyPr wrap="square" rtlCol="0">
            <a:spAutoFit/>
          </a:bodyPr>
          <a:lstStyle/>
          <a:p>
            <a:pPr algn="ctr"/>
            <a:r>
              <a:rPr lang="en-US" dirty="0"/>
              <a:t>Model 1 Prediction – Image 091</a:t>
            </a:r>
          </a:p>
        </p:txBody>
      </p:sp>
      <p:sp>
        <p:nvSpPr>
          <p:cNvPr id="12" name="TextBox 11">
            <a:extLst>
              <a:ext uri="{FF2B5EF4-FFF2-40B4-BE49-F238E27FC236}">
                <a16:creationId xmlns:a16="http://schemas.microsoft.com/office/drawing/2014/main" id="{511208BB-E4BB-4E1F-8703-1A084681A086}"/>
              </a:ext>
            </a:extLst>
          </p:cNvPr>
          <p:cNvSpPr txBox="1"/>
          <p:nvPr/>
        </p:nvSpPr>
        <p:spPr>
          <a:xfrm>
            <a:off x="4796561" y="933730"/>
            <a:ext cx="4329780" cy="369332"/>
          </a:xfrm>
          <a:prstGeom prst="rect">
            <a:avLst/>
          </a:prstGeom>
          <a:noFill/>
        </p:spPr>
        <p:txBody>
          <a:bodyPr wrap="square" rtlCol="0">
            <a:spAutoFit/>
          </a:bodyPr>
          <a:lstStyle/>
          <a:p>
            <a:pPr algn="ctr"/>
            <a:r>
              <a:rPr lang="en-US" dirty="0"/>
              <a:t>Ground Truth – Image 091</a:t>
            </a:r>
          </a:p>
        </p:txBody>
      </p:sp>
      <p:sp>
        <p:nvSpPr>
          <p:cNvPr id="13" name="Rectangle 12">
            <a:extLst>
              <a:ext uri="{FF2B5EF4-FFF2-40B4-BE49-F238E27FC236}">
                <a16:creationId xmlns:a16="http://schemas.microsoft.com/office/drawing/2014/main" id="{D7930C29-6FB6-4A54-A2C7-D89BDA5B9CCA}"/>
              </a:ext>
            </a:extLst>
          </p:cNvPr>
          <p:cNvSpPr/>
          <p:nvPr/>
        </p:nvSpPr>
        <p:spPr>
          <a:xfrm>
            <a:off x="162972" y="5392413"/>
            <a:ext cx="4572000" cy="923330"/>
          </a:xfrm>
          <a:prstGeom prst="rect">
            <a:avLst/>
          </a:prstGeom>
        </p:spPr>
        <p:txBody>
          <a:bodyPr>
            <a:spAutoFit/>
          </a:bodyPr>
          <a:lstStyle/>
          <a:p>
            <a:r>
              <a:rPr lang="en-US" dirty="0">
                <a:solidFill>
                  <a:srgbClr val="212121"/>
                </a:solidFill>
                <a:latin typeface="Courier New" panose="02070309020205020404" pitchFamily="49" charset="0"/>
              </a:rPr>
              <a:t>f1:  0.7719245675915414</a:t>
            </a:r>
          </a:p>
          <a:p>
            <a:r>
              <a:rPr lang="en-US" dirty="0">
                <a:solidFill>
                  <a:srgbClr val="212121"/>
                </a:solidFill>
                <a:latin typeface="Courier New" panose="02070309020205020404" pitchFamily="49" charset="0"/>
              </a:rPr>
              <a:t>recall:  0.8148145130316619</a:t>
            </a:r>
          </a:p>
          <a:p>
            <a:r>
              <a:rPr lang="en-US" dirty="0">
                <a:solidFill>
                  <a:srgbClr val="212121"/>
                </a:solidFill>
                <a:latin typeface="Courier New" panose="02070309020205020404" pitchFamily="49" charset="0"/>
              </a:rPr>
              <a:t>precision:  0.7333330888889704</a:t>
            </a:r>
            <a:endParaRPr lang="en-US" dirty="0"/>
          </a:p>
        </p:txBody>
      </p:sp>
      <p:pic>
        <p:nvPicPr>
          <p:cNvPr id="7" name="Picture 6">
            <a:extLst>
              <a:ext uri="{FF2B5EF4-FFF2-40B4-BE49-F238E27FC236}">
                <a16:creationId xmlns:a16="http://schemas.microsoft.com/office/drawing/2014/main" id="{1755AF54-4A37-424D-A9DD-DC96089F52BA}"/>
              </a:ext>
            </a:extLst>
          </p:cNvPr>
          <p:cNvPicPr>
            <a:picLocks noChangeAspect="1"/>
          </p:cNvPicPr>
          <p:nvPr/>
        </p:nvPicPr>
        <p:blipFill>
          <a:blip r:embed="rId3"/>
          <a:stretch>
            <a:fillRect/>
          </a:stretch>
        </p:blipFill>
        <p:spPr>
          <a:xfrm>
            <a:off x="28673" y="1218003"/>
            <a:ext cx="4506005" cy="3904488"/>
          </a:xfrm>
          <a:prstGeom prst="rect">
            <a:avLst/>
          </a:prstGeom>
        </p:spPr>
      </p:pic>
    </p:spTree>
    <p:extLst>
      <p:ext uri="{BB962C8B-B14F-4D97-AF65-F5344CB8AC3E}">
        <p14:creationId xmlns:p14="http://schemas.microsoft.com/office/powerpoint/2010/main" val="34805611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C27938-24FF-024B-9E24-0D372A816AC1}"/>
              </a:ext>
            </a:extLst>
          </p:cNvPr>
          <p:cNvSpPr>
            <a:spLocks noGrp="1"/>
          </p:cNvSpPr>
          <p:nvPr>
            <p:ph type="title"/>
          </p:nvPr>
        </p:nvSpPr>
        <p:spPr>
          <a:xfrm>
            <a:off x="571316" y="-139982"/>
            <a:ext cx="7886700" cy="868430"/>
          </a:xfrm>
        </p:spPr>
        <p:txBody>
          <a:bodyPr/>
          <a:lstStyle/>
          <a:p>
            <a:r>
              <a:rPr lang="en-US" dirty="0"/>
              <a:t>Model 1 Prediction B</a:t>
            </a:r>
          </a:p>
        </p:txBody>
      </p:sp>
      <p:sp>
        <p:nvSpPr>
          <p:cNvPr id="4" name="Slide Number Placeholder 3">
            <a:extLst>
              <a:ext uri="{FF2B5EF4-FFF2-40B4-BE49-F238E27FC236}">
                <a16:creationId xmlns:a16="http://schemas.microsoft.com/office/drawing/2014/main" id="{FB6A2911-7250-464C-A200-F0AB5B40CCFA}"/>
              </a:ext>
            </a:extLst>
          </p:cNvPr>
          <p:cNvSpPr>
            <a:spLocks noGrp="1"/>
          </p:cNvSpPr>
          <p:nvPr>
            <p:ph type="sldNum" sz="quarter" idx="4"/>
          </p:nvPr>
        </p:nvSpPr>
        <p:spPr/>
        <p:txBody>
          <a:bodyPr/>
          <a:lstStyle/>
          <a:p>
            <a:fld id="{DFF3CF64-7C58-ED48-B151-C0AF0EEF3592}" type="slidenum">
              <a:rPr lang="en-US" smtClean="0"/>
              <a:pPr/>
              <a:t>12</a:t>
            </a:fld>
            <a:endParaRPr lang="en-US" dirty="0"/>
          </a:p>
        </p:txBody>
      </p:sp>
      <p:sp>
        <p:nvSpPr>
          <p:cNvPr id="11" name="TextBox 10">
            <a:extLst>
              <a:ext uri="{FF2B5EF4-FFF2-40B4-BE49-F238E27FC236}">
                <a16:creationId xmlns:a16="http://schemas.microsoft.com/office/drawing/2014/main" id="{F7AB4B98-E0F9-417E-8468-D88CEB547048}"/>
              </a:ext>
            </a:extLst>
          </p:cNvPr>
          <p:cNvSpPr txBox="1"/>
          <p:nvPr/>
        </p:nvSpPr>
        <p:spPr>
          <a:xfrm>
            <a:off x="344606" y="927270"/>
            <a:ext cx="4208732" cy="369332"/>
          </a:xfrm>
          <a:prstGeom prst="rect">
            <a:avLst/>
          </a:prstGeom>
          <a:noFill/>
        </p:spPr>
        <p:txBody>
          <a:bodyPr wrap="square" rtlCol="0">
            <a:spAutoFit/>
          </a:bodyPr>
          <a:lstStyle/>
          <a:p>
            <a:pPr algn="ctr"/>
            <a:r>
              <a:rPr lang="en-US" dirty="0"/>
              <a:t>Model 1 Prediction – Image 101</a:t>
            </a:r>
          </a:p>
        </p:txBody>
      </p:sp>
      <p:sp>
        <p:nvSpPr>
          <p:cNvPr id="12" name="TextBox 11">
            <a:extLst>
              <a:ext uri="{FF2B5EF4-FFF2-40B4-BE49-F238E27FC236}">
                <a16:creationId xmlns:a16="http://schemas.microsoft.com/office/drawing/2014/main" id="{511208BB-E4BB-4E1F-8703-1A084681A086}"/>
              </a:ext>
            </a:extLst>
          </p:cNvPr>
          <p:cNvSpPr txBox="1"/>
          <p:nvPr/>
        </p:nvSpPr>
        <p:spPr>
          <a:xfrm>
            <a:off x="4796561" y="933730"/>
            <a:ext cx="4329780" cy="369332"/>
          </a:xfrm>
          <a:prstGeom prst="rect">
            <a:avLst/>
          </a:prstGeom>
          <a:noFill/>
        </p:spPr>
        <p:txBody>
          <a:bodyPr wrap="square" rtlCol="0">
            <a:spAutoFit/>
          </a:bodyPr>
          <a:lstStyle/>
          <a:p>
            <a:pPr algn="ctr"/>
            <a:r>
              <a:rPr lang="en-US" dirty="0"/>
              <a:t>Ground Truth – Image 101</a:t>
            </a:r>
          </a:p>
        </p:txBody>
      </p:sp>
      <p:sp>
        <p:nvSpPr>
          <p:cNvPr id="13" name="Rectangle 12">
            <a:extLst>
              <a:ext uri="{FF2B5EF4-FFF2-40B4-BE49-F238E27FC236}">
                <a16:creationId xmlns:a16="http://schemas.microsoft.com/office/drawing/2014/main" id="{D7930C29-6FB6-4A54-A2C7-D89BDA5B9CCA}"/>
              </a:ext>
            </a:extLst>
          </p:cNvPr>
          <p:cNvSpPr/>
          <p:nvPr/>
        </p:nvSpPr>
        <p:spPr>
          <a:xfrm>
            <a:off x="162972" y="5392413"/>
            <a:ext cx="4572000" cy="923330"/>
          </a:xfrm>
          <a:prstGeom prst="rect">
            <a:avLst/>
          </a:prstGeom>
        </p:spPr>
        <p:txBody>
          <a:bodyPr>
            <a:spAutoFit/>
          </a:bodyPr>
          <a:lstStyle/>
          <a:p>
            <a:r>
              <a:rPr lang="en-US" dirty="0">
                <a:solidFill>
                  <a:srgbClr val="212121"/>
                </a:solidFill>
                <a:latin typeface="Courier New" panose="02070309020205020404" pitchFamily="49" charset="0"/>
              </a:rPr>
              <a:t>f1:  0.8799949262501424</a:t>
            </a:r>
          </a:p>
          <a:p>
            <a:r>
              <a:rPr lang="en-US" dirty="0">
                <a:solidFill>
                  <a:srgbClr val="212121"/>
                </a:solidFill>
                <a:latin typeface="Courier New" panose="02070309020205020404" pitchFamily="49" charset="0"/>
              </a:rPr>
              <a:t>recall:  0.8048779506246402</a:t>
            </a:r>
          </a:p>
          <a:p>
            <a:r>
              <a:rPr lang="en-US" dirty="0">
                <a:solidFill>
                  <a:srgbClr val="212121"/>
                </a:solidFill>
                <a:latin typeface="Courier New" panose="02070309020205020404" pitchFamily="49" charset="0"/>
              </a:rPr>
              <a:t>precision:  0.9705880925605745</a:t>
            </a:r>
            <a:endParaRPr lang="en-US" dirty="0"/>
          </a:p>
        </p:txBody>
      </p:sp>
      <p:pic>
        <p:nvPicPr>
          <p:cNvPr id="5" name="Picture 4">
            <a:extLst>
              <a:ext uri="{FF2B5EF4-FFF2-40B4-BE49-F238E27FC236}">
                <a16:creationId xmlns:a16="http://schemas.microsoft.com/office/drawing/2014/main" id="{A07B0D2C-03BF-43F0-95A6-03399380466D}"/>
              </a:ext>
            </a:extLst>
          </p:cNvPr>
          <p:cNvPicPr>
            <a:picLocks noChangeAspect="1"/>
          </p:cNvPicPr>
          <p:nvPr/>
        </p:nvPicPr>
        <p:blipFill>
          <a:blip r:embed="rId2"/>
          <a:stretch>
            <a:fillRect/>
          </a:stretch>
        </p:blipFill>
        <p:spPr>
          <a:xfrm>
            <a:off x="4618097" y="1250297"/>
            <a:ext cx="4419483" cy="3904488"/>
          </a:xfrm>
          <a:prstGeom prst="rect">
            <a:avLst/>
          </a:prstGeom>
        </p:spPr>
      </p:pic>
      <p:pic>
        <p:nvPicPr>
          <p:cNvPr id="6" name="Picture 5">
            <a:extLst>
              <a:ext uri="{FF2B5EF4-FFF2-40B4-BE49-F238E27FC236}">
                <a16:creationId xmlns:a16="http://schemas.microsoft.com/office/drawing/2014/main" id="{41E89319-0A57-4F82-B236-6F3200423D06}"/>
              </a:ext>
            </a:extLst>
          </p:cNvPr>
          <p:cNvPicPr>
            <a:picLocks noChangeAspect="1"/>
          </p:cNvPicPr>
          <p:nvPr/>
        </p:nvPicPr>
        <p:blipFill rotWithShape="1">
          <a:blip r:embed="rId3"/>
          <a:srcRect r="47073"/>
          <a:stretch/>
        </p:blipFill>
        <p:spPr>
          <a:xfrm>
            <a:off x="188761" y="1175461"/>
            <a:ext cx="4429335" cy="4124327"/>
          </a:xfrm>
          <a:prstGeom prst="rect">
            <a:avLst/>
          </a:prstGeom>
        </p:spPr>
      </p:pic>
    </p:spTree>
    <p:extLst>
      <p:ext uri="{BB962C8B-B14F-4D97-AF65-F5344CB8AC3E}">
        <p14:creationId xmlns:p14="http://schemas.microsoft.com/office/powerpoint/2010/main" val="42159087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C27938-24FF-024B-9E24-0D372A816AC1}"/>
              </a:ext>
            </a:extLst>
          </p:cNvPr>
          <p:cNvSpPr>
            <a:spLocks noGrp="1"/>
          </p:cNvSpPr>
          <p:nvPr>
            <p:ph type="title"/>
          </p:nvPr>
        </p:nvSpPr>
        <p:spPr>
          <a:xfrm>
            <a:off x="571316" y="-139982"/>
            <a:ext cx="7886700" cy="868430"/>
          </a:xfrm>
        </p:spPr>
        <p:txBody>
          <a:bodyPr/>
          <a:lstStyle/>
          <a:p>
            <a:r>
              <a:rPr lang="en-US" dirty="0"/>
              <a:t>Model 1 Prediction C</a:t>
            </a:r>
          </a:p>
        </p:txBody>
      </p:sp>
      <p:sp>
        <p:nvSpPr>
          <p:cNvPr id="4" name="Slide Number Placeholder 3">
            <a:extLst>
              <a:ext uri="{FF2B5EF4-FFF2-40B4-BE49-F238E27FC236}">
                <a16:creationId xmlns:a16="http://schemas.microsoft.com/office/drawing/2014/main" id="{FB6A2911-7250-464C-A200-F0AB5B40CCFA}"/>
              </a:ext>
            </a:extLst>
          </p:cNvPr>
          <p:cNvSpPr>
            <a:spLocks noGrp="1"/>
          </p:cNvSpPr>
          <p:nvPr>
            <p:ph type="sldNum" sz="quarter" idx="4"/>
          </p:nvPr>
        </p:nvSpPr>
        <p:spPr/>
        <p:txBody>
          <a:bodyPr/>
          <a:lstStyle/>
          <a:p>
            <a:fld id="{DFF3CF64-7C58-ED48-B151-C0AF0EEF3592}" type="slidenum">
              <a:rPr lang="en-US" smtClean="0"/>
              <a:pPr/>
              <a:t>13</a:t>
            </a:fld>
            <a:endParaRPr lang="en-US" dirty="0"/>
          </a:p>
        </p:txBody>
      </p:sp>
      <p:sp>
        <p:nvSpPr>
          <p:cNvPr id="11" name="TextBox 10">
            <a:extLst>
              <a:ext uri="{FF2B5EF4-FFF2-40B4-BE49-F238E27FC236}">
                <a16:creationId xmlns:a16="http://schemas.microsoft.com/office/drawing/2014/main" id="{F7AB4B98-E0F9-417E-8468-D88CEB547048}"/>
              </a:ext>
            </a:extLst>
          </p:cNvPr>
          <p:cNvSpPr txBox="1"/>
          <p:nvPr/>
        </p:nvSpPr>
        <p:spPr>
          <a:xfrm>
            <a:off x="344606" y="927270"/>
            <a:ext cx="4208732" cy="369332"/>
          </a:xfrm>
          <a:prstGeom prst="rect">
            <a:avLst/>
          </a:prstGeom>
          <a:noFill/>
        </p:spPr>
        <p:txBody>
          <a:bodyPr wrap="square" rtlCol="0">
            <a:spAutoFit/>
          </a:bodyPr>
          <a:lstStyle/>
          <a:p>
            <a:pPr algn="ctr"/>
            <a:r>
              <a:rPr lang="en-US" dirty="0"/>
              <a:t>Model 1 Prediction – Image 081</a:t>
            </a:r>
          </a:p>
        </p:txBody>
      </p:sp>
      <p:sp>
        <p:nvSpPr>
          <p:cNvPr id="12" name="TextBox 11">
            <a:extLst>
              <a:ext uri="{FF2B5EF4-FFF2-40B4-BE49-F238E27FC236}">
                <a16:creationId xmlns:a16="http://schemas.microsoft.com/office/drawing/2014/main" id="{511208BB-E4BB-4E1F-8703-1A084681A086}"/>
              </a:ext>
            </a:extLst>
          </p:cNvPr>
          <p:cNvSpPr txBox="1"/>
          <p:nvPr/>
        </p:nvSpPr>
        <p:spPr>
          <a:xfrm>
            <a:off x="4796561" y="933730"/>
            <a:ext cx="4329780" cy="369332"/>
          </a:xfrm>
          <a:prstGeom prst="rect">
            <a:avLst/>
          </a:prstGeom>
          <a:noFill/>
        </p:spPr>
        <p:txBody>
          <a:bodyPr wrap="square" rtlCol="0">
            <a:spAutoFit/>
          </a:bodyPr>
          <a:lstStyle/>
          <a:p>
            <a:pPr algn="ctr"/>
            <a:r>
              <a:rPr lang="en-US" dirty="0"/>
              <a:t>Ground Truth – Image 081</a:t>
            </a:r>
          </a:p>
        </p:txBody>
      </p:sp>
      <p:sp>
        <p:nvSpPr>
          <p:cNvPr id="13" name="Rectangle 12">
            <a:extLst>
              <a:ext uri="{FF2B5EF4-FFF2-40B4-BE49-F238E27FC236}">
                <a16:creationId xmlns:a16="http://schemas.microsoft.com/office/drawing/2014/main" id="{D7930C29-6FB6-4A54-A2C7-D89BDA5B9CCA}"/>
              </a:ext>
            </a:extLst>
          </p:cNvPr>
          <p:cNvSpPr/>
          <p:nvPr/>
        </p:nvSpPr>
        <p:spPr>
          <a:xfrm>
            <a:off x="162972" y="5392413"/>
            <a:ext cx="4572000" cy="923330"/>
          </a:xfrm>
          <a:prstGeom prst="rect">
            <a:avLst/>
          </a:prstGeom>
        </p:spPr>
        <p:txBody>
          <a:bodyPr>
            <a:spAutoFit/>
          </a:bodyPr>
          <a:lstStyle/>
          <a:p>
            <a:r>
              <a:rPr lang="en-US" dirty="0">
                <a:solidFill>
                  <a:srgbClr val="212121"/>
                </a:solidFill>
                <a:latin typeface="Courier New" panose="02070309020205020404" pitchFamily="49" charset="0"/>
              </a:rPr>
              <a:t>f1:  0.4999937500281251</a:t>
            </a:r>
          </a:p>
          <a:p>
            <a:r>
              <a:rPr lang="en-US" dirty="0">
                <a:solidFill>
                  <a:srgbClr val="212121"/>
                </a:solidFill>
                <a:latin typeface="Courier New" panose="02070309020205020404" pitchFamily="49" charset="0"/>
              </a:rPr>
              <a:t>recall:  0.9999900000999989</a:t>
            </a:r>
          </a:p>
          <a:p>
            <a:r>
              <a:rPr lang="en-US" dirty="0">
                <a:solidFill>
                  <a:srgbClr val="212121"/>
                </a:solidFill>
                <a:latin typeface="Courier New" panose="02070309020205020404" pitchFamily="49" charset="0"/>
              </a:rPr>
              <a:t>precision:  0.3333322222259259</a:t>
            </a:r>
            <a:endParaRPr lang="en-US" dirty="0"/>
          </a:p>
        </p:txBody>
      </p:sp>
      <p:pic>
        <p:nvPicPr>
          <p:cNvPr id="5" name="Picture 4">
            <a:extLst>
              <a:ext uri="{FF2B5EF4-FFF2-40B4-BE49-F238E27FC236}">
                <a16:creationId xmlns:a16="http://schemas.microsoft.com/office/drawing/2014/main" id="{00A49FCF-DD2B-458C-A1B2-6BF9792A5121}"/>
              </a:ext>
            </a:extLst>
          </p:cNvPr>
          <p:cNvPicPr>
            <a:picLocks noChangeAspect="1"/>
          </p:cNvPicPr>
          <p:nvPr/>
        </p:nvPicPr>
        <p:blipFill>
          <a:blip r:embed="rId2"/>
          <a:stretch>
            <a:fillRect/>
          </a:stretch>
        </p:blipFill>
        <p:spPr>
          <a:xfrm>
            <a:off x="184047" y="1192633"/>
            <a:ext cx="4089373" cy="4206240"/>
          </a:xfrm>
          <a:prstGeom prst="rect">
            <a:avLst/>
          </a:prstGeom>
        </p:spPr>
      </p:pic>
      <p:pic>
        <p:nvPicPr>
          <p:cNvPr id="8" name="Picture 7">
            <a:extLst>
              <a:ext uri="{FF2B5EF4-FFF2-40B4-BE49-F238E27FC236}">
                <a16:creationId xmlns:a16="http://schemas.microsoft.com/office/drawing/2014/main" id="{8DADFD56-84B6-49EE-B36D-09C54652966E}"/>
              </a:ext>
            </a:extLst>
          </p:cNvPr>
          <p:cNvPicPr>
            <a:picLocks noChangeAspect="1"/>
          </p:cNvPicPr>
          <p:nvPr/>
        </p:nvPicPr>
        <p:blipFill>
          <a:blip r:embed="rId3"/>
          <a:stretch>
            <a:fillRect/>
          </a:stretch>
        </p:blipFill>
        <p:spPr>
          <a:xfrm>
            <a:off x="4756047" y="1194323"/>
            <a:ext cx="4274195" cy="4206240"/>
          </a:xfrm>
          <a:prstGeom prst="rect">
            <a:avLst/>
          </a:prstGeom>
        </p:spPr>
      </p:pic>
      <p:sp>
        <p:nvSpPr>
          <p:cNvPr id="15" name="Oval 14">
            <a:extLst>
              <a:ext uri="{FF2B5EF4-FFF2-40B4-BE49-F238E27FC236}">
                <a16:creationId xmlns:a16="http://schemas.microsoft.com/office/drawing/2014/main" id="{2CDCA54C-CF77-46CB-ACA1-1D51AB1EF038}"/>
              </a:ext>
            </a:extLst>
          </p:cNvPr>
          <p:cNvSpPr/>
          <p:nvPr/>
        </p:nvSpPr>
        <p:spPr>
          <a:xfrm>
            <a:off x="6671391" y="2724539"/>
            <a:ext cx="485191" cy="51784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446660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B3104-E02B-456E-813B-1D47A5A9C726}"/>
              </a:ext>
            </a:extLst>
          </p:cNvPr>
          <p:cNvSpPr>
            <a:spLocks noGrp="1"/>
          </p:cNvSpPr>
          <p:nvPr>
            <p:ph type="ctrTitle"/>
          </p:nvPr>
        </p:nvSpPr>
        <p:spPr/>
        <p:txBody>
          <a:bodyPr/>
          <a:lstStyle/>
          <a:p>
            <a:r>
              <a:rPr lang="en-US" dirty="0"/>
              <a:t>Deep Learning Models</a:t>
            </a:r>
          </a:p>
        </p:txBody>
      </p:sp>
      <p:sp>
        <p:nvSpPr>
          <p:cNvPr id="3" name="Text Placeholder 2">
            <a:extLst>
              <a:ext uri="{FF2B5EF4-FFF2-40B4-BE49-F238E27FC236}">
                <a16:creationId xmlns:a16="http://schemas.microsoft.com/office/drawing/2014/main" id="{26E7349A-F2FC-4804-A6D9-AFCB10296C0C}"/>
              </a:ext>
            </a:extLst>
          </p:cNvPr>
          <p:cNvSpPr>
            <a:spLocks noGrp="1"/>
          </p:cNvSpPr>
          <p:nvPr>
            <p:ph type="body" sz="quarter" idx="11"/>
          </p:nvPr>
        </p:nvSpPr>
        <p:spPr/>
        <p:txBody>
          <a:bodyPr/>
          <a:lstStyle/>
          <a:p>
            <a:r>
              <a:rPr lang="en-US" dirty="0"/>
              <a:t>Model II</a:t>
            </a:r>
          </a:p>
        </p:txBody>
      </p:sp>
      <p:sp>
        <p:nvSpPr>
          <p:cNvPr id="4" name="Text Placeholder 3">
            <a:extLst>
              <a:ext uri="{FF2B5EF4-FFF2-40B4-BE49-F238E27FC236}">
                <a16:creationId xmlns:a16="http://schemas.microsoft.com/office/drawing/2014/main" id="{72A87C5D-F9F7-4658-AB3D-D37250E61479}"/>
              </a:ext>
            </a:extLst>
          </p:cNvPr>
          <p:cNvSpPr>
            <a:spLocks noGrp="1"/>
          </p:cNvSpPr>
          <p:nvPr>
            <p:ph type="body" sz="quarter" idx="12"/>
          </p:nvPr>
        </p:nvSpPr>
        <p:spPr>
          <a:xfrm>
            <a:off x="569110" y="4762500"/>
            <a:ext cx="6638544" cy="769370"/>
          </a:xfrm>
        </p:spPr>
        <p:txBody>
          <a:bodyPr/>
          <a:lstStyle/>
          <a:p>
            <a:r>
              <a:rPr lang="en-US" dirty="0"/>
              <a:t>Level 2 Resolution</a:t>
            </a:r>
          </a:p>
        </p:txBody>
      </p:sp>
    </p:spTree>
    <p:extLst>
      <p:ext uri="{BB962C8B-B14F-4D97-AF65-F5344CB8AC3E}">
        <p14:creationId xmlns:p14="http://schemas.microsoft.com/office/powerpoint/2010/main" val="36414658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14F7707-A547-D64E-ABCA-B65CA420A2FD}"/>
              </a:ext>
            </a:extLst>
          </p:cNvPr>
          <p:cNvSpPr>
            <a:spLocks noGrp="1"/>
          </p:cNvSpPr>
          <p:nvPr>
            <p:ph type="body" sz="quarter" idx="12"/>
          </p:nvPr>
        </p:nvSpPr>
        <p:spPr>
          <a:xfrm>
            <a:off x="42657" y="5909067"/>
            <a:ext cx="9101343" cy="398693"/>
          </a:xfrm>
        </p:spPr>
        <p:txBody>
          <a:bodyPr>
            <a:normAutofit lnSpcReduction="10000"/>
          </a:bodyPr>
          <a:lstStyle/>
          <a:p>
            <a:r>
              <a:rPr lang="en-US" sz="1000" dirty="0"/>
              <a:t>Note: Model 2 was trained on 24,299 images of size 299 x 299, comprised of tissue from 18 distinct biopsy images (6,075 validation images). The above training images reflect the 20 epochs during which both the Inception and Dense layers trained.</a:t>
            </a:r>
          </a:p>
        </p:txBody>
      </p:sp>
      <p:sp>
        <p:nvSpPr>
          <p:cNvPr id="3" name="Title 2">
            <a:extLst>
              <a:ext uri="{FF2B5EF4-FFF2-40B4-BE49-F238E27FC236}">
                <a16:creationId xmlns:a16="http://schemas.microsoft.com/office/drawing/2014/main" id="{76C27938-24FF-024B-9E24-0D372A816AC1}"/>
              </a:ext>
            </a:extLst>
          </p:cNvPr>
          <p:cNvSpPr>
            <a:spLocks noGrp="1"/>
          </p:cNvSpPr>
          <p:nvPr>
            <p:ph type="title"/>
          </p:nvPr>
        </p:nvSpPr>
        <p:spPr>
          <a:xfrm>
            <a:off x="571316" y="18645"/>
            <a:ext cx="7886700" cy="868430"/>
          </a:xfrm>
        </p:spPr>
        <p:txBody>
          <a:bodyPr/>
          <a:lstStyle/>
          <a:p>
            <a:r>
              <a:rPr lang="en-US" dirty="0"/>
              <a:t>Model 2 Training Results</a:t>
            </a:r>
          </a:p>
        </p:txBody>
      </p:sp>
      <p:sp>
        <p:nvSpPr>
          <p:cNvPr id="4" name="Slide Number Placeholder 3">
            <a:extLst>
              <a:ext uri="{FF2B5EF4-FFF2-40B4-BE49-F238E27FC236}">
                <a16:creationId xmlns:a16="http://schemas.microsoft.com/office/drawing/2014/main" id="{FB6A2911-7250-464C-A200-F0AB5B40CCFA}"/>
              </a:ext>
            </a:extLst>
          </p:cNvPr>
          <p:cNvSpPr>
            <a:spLocks noGrp="1"/>
          </p:cNvSpPr>
          <p:nvPr>
            <p:ph type="sldNum" sz="quarter" idx="4"/>
          </p:nvPr>
        </p:nvSpPr>
        <p:spPr/>
        <p:txBody>
          <a:bodyPr/>
          <a:lstStyle/>
          <a:p>
            <a:fld id="{DFF3CF64-7C58-ED48-B151-C0AF0EEF3592}" type="slidenum">
              <a:rPr lang="en-US" smtClean="0"/>
              <a:pPr/>
              <a:t>15</a:t>
            </a:fld>
            <a:endParaRPr lang="en-US" dirty="0"/>
          </a:p>
        </p:txBody>
      </p:sp>
      <p:grpSp>
        <p:nvGrpSpPr>
          <p:cNvPr id="15" name="Group 14">
            <a:extLst>
              <a:ext uri="{FF2B5EF4-FFF2-40B4-BE49-F238E27FC236}">
                <a16:creationId xmlns:a16="http://schemas.microsoft.com/office/drawing/2014/main" id="{DBB27511-45E6-4DD3-B3A1-6F74BBBBFC2C}"/>
              </a:ext>
            </a:extLst>
          </p:cNvPr>
          <p:cNvGrpSpPr/>
          <p:nvPr/>
        </p:nvGrpSpPr>
        <p:grpSpPr>
          <a:xfrm>
            <a:off x="478010" y="1076019"/>
            <a:ext cx="7886700" cy="4653434"/>
            <a:chOff x="1220758" y="1016979"/>
            <a:chExt cx="6430344" cy="4653435"/>
          </a:xfrm>
        </p:grpSpPr>
        <p:pic>
          <p:nvPicPr>
            <p:cNvPr id="6" name="Picture 5">
              <a:extLst>
                <a:ext uri="{FF2B5EF4-FFF2-40B4-BE49-F238E27FC236}">
                  <a16:creationId xmlns:a16="http://schemas.microsoft.com/office/drawing/2014/main" id="{F1DA6AC2-AF81-45CE-8157-F974E39C2ABE}"/>
                </a:ext>
              </a:extLst>
            </p:cNvPr>
            <p:cNvPicPr>
              <a:picLocks noChangeAspect="1"/>
            </p:cNvPicPr>
            <p:nvPr/>
          </p:nvPicPr>
          <p:blipFill>
            <a:blip r:embed="rId2"/>
            <a:stretch>
              <a:fillRect/>
            </a:stretch>
          </p:blipFill>
          <p:spPr>
            <a:xfrm>
              <a:off x="1220758" y="1016979"/>
              <a:ext cx="3013904" cy="2268075"/>
            </a:xfrm>
            <a:prstGeom prst="rect">
              <a:avLst/>
            </a:prstGeom>
          </p:spPr>
        </p:pic>
        <p:pic>
          <p:nvPicPr>
            <p:cNvPr id="8" name="Picture 7">
              <a:extLst>
                <a:ext uri="{FF2B5EF4-FFF2-40B4-BE49-F238E27FC236}">
                  <a16:creationId xmlns:a16="http://schemas.microsoft.com/office/drawing/2014/main" id="{ADE71B8B-B930-409C-BCC1-ED651E9CE898}"/>
                </a:ext>
              </a:extLst>
            </p:cNvPr>
            <p:cNvPicPr>
              <a:picLocks noChangeAspect="1"/>
            </p:cNvPicPr>
            <p:nvPr/>
          </p:nvPicPr>
          <p:blipFill>
            <a:blip r:embed="rId3"/>
            <a:stretch>
              <a:fillRect/>
            </a:stretch>
          </p:blipFill>
          <p:spPr>
            <a:xfrm>
              <a:off x="1220758" y="3402338"/>
              <a:ext cx="3013904" cy="2268075"/>
            </a:xfrm>
            <a:prstGeom prst="rect">
              <a:avLst/>
            </a:prstGeom>
          </p:spPr>
        </p:pic>
        <p:pic>
          <p:nvPicPr>
            <p:cNvPr id="10" name="Picture 9">
              <a:extLst>
                <a:ext uri="{FF2B5EF4-FFF2-40B4-BE49-F238E27FC236}">
                  <a16:creationId xmlns:a16="http://schemas.microsoft.com/office/drawing/2014/main" id="{B5F60F2A-5729-4582-9B00-F8C923C4336A}"/>
                </a:ext>
              </a:extLst>
            </p:cNvPr>
            <p:cNvPicPr>
              <a:picLocks noChangeAspect="1"/>
            </p:cNvPicPr>
            <p:nvPr/>
          </p:nvPicPr>
          <p:blipFill>
            <a:blip r:embed="rId4"/>
            <a:stretch>
              <a:fillRect/>
            </a:stretch>
          </p:blipFill>
          <p:spPr>
            <a:xfrm>
              <a:off x="4637198" y="3406308"/>
              <a:ext cx="3013904" cy="2264106"/>
            </a:xfrm>
            <a:prstGeom prst="rect">
              <a:avLst/>
            </a:prstGeom>
          </p:spPr>
        </p:pic>
        <p:pic>
          <p:nvPicPr>
            <p:cNvPr id="12" name="Picture 11">
              <a:extLst>
                <a:ext uri="{FF2B5EF4-FFF2-40B4-BE49-F238E27FC236}">
                  <a16:creationId xmlns:a16="http://schemas.microsoft.com/office/drawing/2014/main" id="{7BFE2CF2-783A-4B51-B42D-95DFFF785382}"/>
                </a:ext>
              </a:extLst>
            </p:cNvPr>
            <p:cNvPicPr>
              <a:picLocks noChangeAspect="1"/>
            </p:cNvPicPr>
            <p:nvPr/>
          </p:nvPicPr>
          <p:blipFill>
            <a:blip r:embed="rId5"/>
            <a:stretch>
              <a:fillRect/>
            </a:stretch>
          </p:blipFill>
          <p:spPr>
            <a:xfrm>
              <a:off x="4637198" y="1021883"/>
              <a:ext cx="3013904" cy="2268075"/>
            </a:xfrm>
            <a:prstGeom prst="rect">
              <a:avLst/>
            </a:prstGeom>
          </p:spPr>
        </p:pic>
      </p:grpSp>
    </p:spTree>
    <p:extLst>
      <p:ext uri="{BB962C8B-B14F-4D97-AF65-F5344CB8AC3E}">
        <p14:creationId xmlns:p14="http://schemas.microsoft.com/office/powerpoint/2010/main" val="33840542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C27938-24FF-024B-9E24-0D372A816AC1}"/>
              </a:ext>
            </a:extLst>
          </p:cNvPr>
          <p:cNvSpPr>
            <a:spLocks noGrp="1"/>
          </p:cNvSpPr>
          <p:nvPr>
            <p:ph type="title"/>
          </p:nvPr>
        </p:nvSpPr>
        <p:spPr>
          <a:xfrm>
            <a:off x="571316" y="-139982"/>
            <a:ext cx="7886700" cy="868430"/>
          </a:xfrm>
        </p:spPr>
        <p:txBody>
          <a:bodyPr/>
          <a:lstStyle/>
          <a:p>
            <a:r>
              <a:rPr lang="en-US" dirty="0"/>
              <a:t>Model 2 Prediction A</a:t>
            </a:r>
          </a:p>
        </p:txBody>
      </p:sp>
      <p:sp>
        <p:nvSpPr>
          <p:cNvPr id="4" name="Slide Number Placeholder 3">
            <a:extLst>
              <a:ext uri="{FF2B5EF4-FFF2-40B4-BE49-F238E27FC236}">
                <a16:creationId xmlns:a16="http://schemas.microsoft.com/office/drawing/2014/main" id="{FB6A2911-7250-464C-A200-F0AB5B40CCFA}"/>
              </a:ext>
            </a:extLst>
          </p:cNvPr>
          <p:cNvSpPr>
            <a:spLocks noGrp="1"/>
          </p:cNvSpPr>
          <p:nvPr>
            <p:ph type="sldNum" sz="quarter" idx="4"/>
          </p:nvPr>
        </p:nvSpPr>
        <p:spPr/>
        <p:txBody>
          <a:bodyPr/>
          <a:lstStyle/>
          <a:p>
            <a:fld id="{DFF3CF64-7C58-ED48-B151-C0AF0EEF3592}" type="slidenum">
              <a:rPr lang="en-US" smtClean="0"/>
              <a:pPr/>
              <a:t>16</a:t>
            </a:fld>
            <a:endParaRPr lang="en-US" dirty="0"/>
          </a:p>
        </p:txBody>
      </p:sp>
      <p:grpSp>
        <p:nvGrpSpPr>
          <p:cNvPr id="14" name="Group 13">
            <a:extLst>
              <a:ext uri="{FF2B5EF4-FFF2-40B4-BE49-F238E27FC236}">
                <a16:creationId xmlns:a16="http://schemas.microsoft.com/office/drawing/2014/main" id="{6EF7458A-EDDF-4412-9A18-675ABE000073}"/>
              </a:ext>
            </a:extLst>
          </p:cNvPr>
          <p:cNvGrpSpPr/>
          <p:nvPr/>
        </p:nvGrpSpPr>
        <p:grpSpPr>
          <a:xfrm>
            <a:off x="-1003" y="1228414"/>
            <a:ext cx="9127344" cy="3904488"/>
            <a:chOff x="-1003" y="1187500"/>
            <a:chExt cx="9127344" cy="3904488"/>
          </a:xfrm>
        </p:grpSpPr>
        <p:pic>
          <p:nvPicPr>
            <p:cNvPr id="8" name="Picture 7">
              <a:extLst>
                <a:ext uri="{FF2B5EF4-FFF2-40B4-BE49-F238E27FC236}">
                  <a16:creationId xmlns:a16="http://schemas.microsoft.com/office/drawing/2014/main" id="{0F911A82-ABBB-42C3-870C-7886571C563C}"/>
                </a:ext>
              </a:extLst>
            </p:cNvPr>
            <p:cNvPicPr>
              <a:picLocks noChangeAspect="1"/>
            </p:cNvPicPr>
            <p:nvPr/>
          </p:nvPicPr>
          <p:blipFill>
            <a:blip r:embed="rId2"/>
            <a:stretch>
              <a:fillRect/>
            </a:stretch>
          </p:blipFill>
          <p:spPr>
            <a:xfrm>
              <a:off x="-1003" y="1187500"/>
              <a:ext cx="4554341" cy="3904488"/>
            </a:xfrm>
            <a:prstGeom prst="rect">
              <a:avLst/>
            </a:prstGeom>
          </p:spPr>
        </p:pic>
        <p:pic>
          <p:nvPicPr>
            <p:cNvPr id="10" name="Picture 9">
              <a:extLst>
                <a:ext uri="{FF2B5EF4-FFF2-40B4-BE49-F238E27FC236}">
                  <a16:creationId xmlns:a16="http://schemas.microsoft.com/office/drawing/2014/main" id="{6EAED7B6-9EC2-4F0A-A6CD-22259262122F}"/>
                </a:ext>
              </a:extLst>
            </p:cNvPr>
            <p:cNvPicPr>
              <a:picLocks noChangeAspect="1"/>
            </p:cNvPicPr>
            <p:nvPr/>
          </p:nvPicPr>
          <p:blipFill>
            <a:blip r:embed="rId3"/>
            <a:stretch>
              <a:fillRect/>
            </a:stretch>
          </p:blipFill>
          <p:spPr>
            <a:xfrm>
              <a:off x="4572000" y="1187500"/>
              <a:ext cx="4554341" cy="3904488"/>
            </a:xfrm>
            <a:prstGeom prst="rect">
              <a:avLst/>
            </a:prstGeom>
          </p:spPr>
        </p:pic>
      </p:grpSp>
      <p:sp>
        <p:nvSpPr>
          <p:cNvPr id="11" name="TextBox 10">
            <a:extLst>
              <a:ext uri="{FF2B5EF4-FFF2-40B4-BE49-F238E27FC236}">
                <a16:creationId xmlns:a16="http://schemas.microsoft.com/office/drawing/2014/main" id="{F7AB4B98-E0F9-417E-8468-D88CEB547048}"/>
              </a:ext>
            </a:extLst>
          </p:cNvPr>
          <p:cNvSpPr txBox="1"/>
          <p:nvPr/>
        </p:nvSpPr>
        <p:spPr>
          <a:xfrm>
            <a:off x="344606" y="927270"/>
            <a:ext cx="4208732" cy="369332"/>
          </a:xfrm>
          <a:prstGeom prst="rect">
            <a:avLst/>
          </a:prstGeom>
          <a:noFill/>
        </p:spPr>
        <p:txBody>
          <a:bodyPr wrap="square" rtlCol="0">
            <a:spAutoFit/>
          </a:bodyPr>
          <a:lstStyle/>
          <a:p>
            <a:pPr algn="ctr"/>
            <a:r>
              <a:rPr lang="en-US" dirty="0"/>
              <a:t>Model 2 Prediction – Image 091</a:t>
            </a:r>
          </a:p>
        </p:txBody>
      </p:sp>
      <p:sp>
        <p:nvSpPr>
          <p:cNvPr id="12" name="TextBox 11">
            <a:extLst>
              <a:ext uri="{FF2B5EF4-FFF2-40B4-BE49-F238E27FC236}">
                <a16:creationId xmlns:a16="http://schemas.microsoft.com/office/drawing/2014/main" id="{511208BB-E4BB-4E1F-8703-1A084681A086}"/>
              </a:ext>
            </a:extLst>
          </p:cNvPr>
          <p:cNvSpPr txBox="1"/>
          <p:nvPr/>
        </p:nvSpPr>
        <p:spPr>
          <a:xfrm>
            <a:off x="4796561" y="933730"/>
            <a:ext cx="4329780" cy="369332"/>
          </a:xfrm>
          <a:prstGeom prst="rect">
            <a:avLst/>
          </a:prstGeom>
          <a:noFill/>
        </p:spPr>
        <p:txBody>
          <a:bodyPr wrap="square" rtlCol="0">
            <a:spAutoFit/>
          </a:bodyPr>
          <a:lstStyle/>
          <a:p>
            <a:pPr algn="ctr"/>
            <a:r>
              <a:rPr lang="en-US" dirty="0"/>
              <a:t>Ground Truth – Image 091</a:t>
            </a:r>
          </a:p>
        </p:txBody>
      </p:sp>
      <p:sp>
        <p:nvSpPr>
          <p:cNvPr id="13" name="Rectangle 12">
            <a:extLst>
              <a:ext uri="{FF2B5EF4-FFF2-40B4-BE49-F238E27FC236}">
                <a16:creationId xmlns:a16="http://schemas.microsoft.com/office/drawing/2014/main" id="{D7930C29-6FB6-4A54-A2C7-D89BDA5B9CCA}"/>
              </a:ext>
            </a:extLst>
          </p:cNvPr>
          <p:cNvSpPr/>
          <p:nvPr/>
        </p:nvSpPr>
        <p:spPr>
          <a:xfrm>
            <a:off x="162972" y="5392413"/>
            <a:ext cx="4572000" cy="923330"/>
          </a:xfrm>
          <a:prstGeom prst="rect">
            <a:avLst/>
          </a:prstGeom>
        </p:spPr>
        <p:txBody>
          <a:bodyPr>
            <a:spAutoFit/>
          </a:bodyPr>
          <a:lstStyle/>
          <a:p>
            <a:r>
              <a:rPr lang="en-US" dirty="0">
                <a:solidFill>
                  <a:srgbClr val="212121"/>
                </a:solidFill>
                <a:latin typeface="Courier New" panose="02070309020205020404" pitchFamily="49" charset="0"/>
              </a:rPr>
              <a:t>f1: 0.7499948968311738 </a:t>
            </a:r>
          </a:p>
          <a:p>
            <a:r>
              <a:rPr lang="en-US" dirty="0">
                <a:solidFill>
                  <a:srgbClr val="212121"/>
                </a:solidFill>
                <a:latin typeface="Courier New" panose="02070309020205020404" pitchFamily="49" charset="0"/>
              </a:rPr>
              <a:t>recall: 0.7605632731601023 precision: 0.7397259260649416</a:t>
            </a:r>
            <a:endParaRPr lang="en-US" dirty="0"/>
          </a:p>
        </p:txBody>
      </p:sp>
    </p:spTree>
    <p:extLst>
      <p:ext uri="{BB962C8B-B14F-4D97-AF65-F5344CB8AC3E}">
        <p14:creationId xmlns:p14="http://schemas.microsoft.com/office/powerpoint/2010/main" val="17685498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C27938-24FF-024B-9E24-0D372A816AC1}"/>
              </a:ext>
            </a:extLst>
          </p:cNvPr>
          <p:cNvSpPr>
            <a:spLocks noGrp="1"/>
          </p:cNvSpPr>
          <p:nvPr>
            <p:ph type="title"/>
          </p:nvPr>
        </p:nvSpPr>
        <p:spPr>
          <a:xfrm>
            <a:off x="571316" y="-139982"/>
            <a:ext cx="7886700" cy="868430"/>
          </a:xfrm>
        </p:spPr>
        <p:txBody>
          <a:bodyPr/>
          <a:lstStyle/>
          <a:p>
            <a:r>
              <a:rPr lang="en-US" dirty="0"/>
              <a:t>Model 2 Prediction B</a:t>
            </a:r>
          </a:p>
        </p:txBody>
      </p:sp>
      <p:sp>
        <p:nvSpPr>
          <p:cNvPr id="4" name="Slide Number Placeholder 3">
            <a:extLst>
              <a:ext uri="{FF2B5EF4-FFF2-40B4-BE49-F238E27FC236}">
                <a16:creationId xmlns:a16="http://schemas.microsoft.com/office/drawing/2014/main" id="{FB6A2911-7250-464C-A200-F0AB5B40CCFA}"/>
              </a:ext>
            </a:extLst>
          </p:cNvPr>
          <p:cNvSpPr>
            <a:spLocks noGrp="1"/>
          </p:cNvSpPr>
          <p:nvPr>
            <p:ph type="sldNum" sz="quarter" idx="4"/>
          </p:nvPr>
        </p:nvSpPr>
        <p:spPr/>
        <p:txBody>
          <a:bodyPr/>
          <a:lstStyle/>
          <a:p>
            <a:fld id="{DFF3CF64-7C58-ED48-B151-C0AF0EEF3592}" type="slidenum">
              <a:rPr lang="en-US" smtClean="0"/>
              <a:pPr/>
              <a:t>17</a:t>
            </a:fld>
            <a:endParaRPr lang="en-US" dirty="0"/>
          </a:p>
        </p:txBody>
      </p:sp>
      <p:sp>
        <p:nvSpPr>
          <p:cNvPr id="11" name="TextBox 10">
            <a:extLst>
              <a:ext uri="{FF2B5EF4-FFF2-40B4-BE49-F238E27FC236}">
                <a16:creationId xmlns:a16="http://schemas.microsoft.com/office/drawing/2014/main" id="{F7AB4B98-E0F9-417E-8468-D88CEB547048}"/>
              </a:ext>
            </a:extLst>
          </p:cNvPr>
          <p:cNvSpPr txBox="1"/>
          <p:nvPr/>
        </p:nvSpPr>
        <p:spPr>
          <a:xfrm>
            <a:off x="344606" y="927270"/>
            <a:ext cx="4208732" cy="369332"/>
          </a:xfrm>
          <a:prstGeom prst="rect">
            <a:avLst/>
          </a:prstGeom>
          <a:noFill/>
        </p:spPr>
        <p:txBody>
          <a:bodyPr wrap="square" rtlCol="0">
            <a:spAutoFit/>
          </a:bodyPr>
          <a:lstStyle/>
          <a:p>
            <a:pPr algn="ctr"/>
            <a:r>
              <a:rPr lang="en-US" dirty="0"/>
              <a:t>Model 2 Prediction – Image 101</a:t>
            </a:r>
          </a:p>
        </p:txBody>
      </p:sp>
      <p:sp>
        <p:nvSpPr>
          <p:cNvPr id="12" name="TextBox 11">
            <a:extLst>
              <a:ext uri="{FF2B5EF4-FFF2-40B4-BE49-F238E27FC236}">
                <a16:creationId xmlns:a16="http://schemas.microsoft.com/office/drawing/2014/main" id="{511208BB-E4BB-4E1F-8703-1A084681A086}"/>
              </a:ext>
            </a:extLst>
          </p:cNvPr>
          <p:cNvSpPr txBox="1"/>
          <p:nvPr/>
        </p:nvSpPr>
        <p:spPr>
          <a:xfrm>
            <a:off x="4796561" y="933730"/>
            <a:ext cx="4329780" cy="369332"/>
          </a:xfrm>
          <a:prstGeom prst="rect">
            <a:avLst/>
          </a:prstGeom>
          <a:noFill/>
        </p:spPr>
        <p:txBody>
          <a:bodyPr wrap="square" rtlCol="0">
            <a:spAutoFit/>
          </a:bodyPr>
          <a:lstStyle/>
          <a:p>
            <a:pPr algn="ctr"/>
            <a:r>
              <a:rPr lang="en-US" dirty="0"/>
              <a:t>Ground Truth – Image 101</a:t>
            </a:r>
          </a:p>
        </p:txBody>
      </p:sp>
      <p:sp>
        <p:nvSpPr>
          <p:cNvPr id="13" name="Rectangle 12">
            <a:extLst>
              <a:ext uri="{FF2B5EF4-FFF2-40B4-BE49-F238E27FC236}">
                <a16:creationId xmlns:a16="http://schemas.microsoft.com/office/drawing/2014/main" id="{D7930C29-6FB6-4A54-A2C7-D89BDA5B9CCA}"/>
              </a:ext>
            </a:extLst>
          </p:cNvPr>
          <p:cNvSpPr/>
          <p:nvPr/>
        </p:nvSpPr>
        <p:spPr>
          <a:xfrm>
            <a:off x="162972" y="5392413"/>
            <a:ext cx="4572000" cy="923330"/>
          </a:xfrm>
          <a:prstGeom prst="rect">
            <a:avLst/>
          </a:prstGeom>
        </p:spPr>
        <p:txBody>
          <a:bodyPr>
            <a:spAutoFit/>
          </a:bodyPr>
          <a:lstStyle/>
          <a:p>
            <a:r>
              <a:rPr lang="en-US" dirty="0">
                <a:solidFill>
                  <a:srgbClr val="212121"/>
                </a:solidFill>
                <a:latin typeface="Courier New" panose="02070309020205020404" pitchFamily="49" charset="0"/>
              </a:rPr>
              <a:t>f1:  0.9432263633681215</a:t>
            </a:r>
          </a:p>
          <a:p>
            <a:r>
              <a:rPr lang="en-US" dirty="0">
                <a:solidFill>
                  <a:srgbClr val="212121"/>
                </a:solidFill>
                <a:latin typeface="Courier New" panose="02070309020205020404" pitchFamily="49" charset="0"/>
              </a:rPr>
              <a:t>recall:  0.972972885317758</a:t>
            </a:r>
          </a:p>
          <a:p>
            <a:r>
              <a:rPr lang="en-US" dirty="0">
                <a:solidFill>
                  <a:srgbClr val="212121"/>
                </a:solidFill>
                <a:latin typeface="Courier New" panose="02070309020205020404" pitchFamily="49" charset="0"/>
              </a:rPr>
              <a:t>precision:  0.9152541597242237</a:t>
            </a:r>
            <a:endParaRPr lang="en-US" dirty="0"/>
          </a:p>
        </p:txBody>
      </p:sp>
      <p:grpSp>
        <p:nvGrpSpPr>
          <p:cNvPr id="9" name="Group 8">
            <a:extLst>
              <a:ext uri="{FF2B5EF4-FFF2-40B4-BE49-F238E27FC236}">
                <a16:creationId xmlns:a16="http://schemas.microsoft.com/office/drawing/2014/main" id="{294C94AD-A2B5-476F-99E0-41342DC7109D}"/>
              </a:ext>
            </a:extLst>
          </p:cNvPr>
          <p:cNvGrpSpPr/>
          <p:nvPr/>
        </p:nvGrpSpPr>
        <p:grpSpPr>
          <a:xfrm>
            <a:off x="70250" y="1250294"/>
            <a:ext cx="8967330" cy="3904491"/>
            <a:chOff x="-3097189" y="46654"/>
            <a:chExt cx="8158871" cy="3904491"/>
          </a:xfrm>
        </p:grpSpPr>
        <p:pic>
          <p:nvPicPr>
            <p:cNvPr id="5" name="Picture 4">
              <a:extLst>
                <a:ext uri="{FF2B5EF4-FFF2-40B4-BE49-F238E27FC236}">
                  <a16:creationId xmlns:a16="http://schemas.microsoft.com/office/drawing/2014/main" id="{A07B0D2C-03BF-43F0-95A6-03399380466D}"/>
                </a:ext>
              </a:extLst>
            </p:cNvPr>
            <p:cNvPicPr>
              <a:picLocks noChangeAspect="1"/>
            </p:cNvPicPr>
            <p:nvPr/>
          </p:nvPicPr>
          <p:blipFill>
            <a:blip r:embed="rId2"/>
            <a:stretch>
              <a:fillRect/>
            </a:stretch>
          </p:blipFill>
          <p:spPr>
            <a:xfrm>
              <a:off x="1040642" y="46657"/>
              <a:ext cx="4021040" cy="3904488"/>
            </a:xfrm>
            <a:prstGeom prst="rect">
              <a:avLst/>
            </a:prstGeom>
          </p:spPr>
        </p:pic>
        <p:pic>
          <p:nvPicPr>
            <p:cNvPr id="7" name="Picture 6">
              <a:extLst>
                <a:ext uri="{FF2B5EF4-FFF2-40B4-BE49-F238E27FC236}">
                  <a16:creationId xmlns:a16="http://schemas.microsoft.com/office/drawing/2014/main" id="{BB9944D5-6FEB-4C02-A4AF-4F31687D3383}"/>
                </a:ext>
              </a:extLst>
            </p:cNvPr>
            <p:cNvPicPr>
              <a:picLocks noChangeAspect="1"/>
            </p:cNvPicPr>
            <p:nvPr/>
          </p:nvPicPr>
          <p:blipFill>
            <a:blip r:embed="rId3"/>
            <a:stretch>
              <a:fillRect/>
            </a:stretch>
          </p:blipFill>
          <p:spPr>
            <a:xfrm>
              <a:off x="-3097189" y="46654"/>
              <a:ext cx="4021040" cy="3904488"/>
            </a:xfrm>
            <a:prstGeom prst="rect">
              <a:avLst/>
            </a:prstGeom>
          </p:spPr>
        </p:pic>
      </p:grpSp>
    </p:spTree>
    <p:extLst>
      <p:ext uri="{BB962C8B-B14F-4D97-AF65-F5344CB8AC3E}">
        <p14:creationId xmlns:p14="http://schemas.microsoft.com/office/powerpoint/2010/main" val="36118613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C27938-24FF-024B-9E24-0D372A816AC1}"/>
              </a:ext>
            </a:extLst>
          </p:cNvPr>
          <p:cNvSpPr>
            <a:spLocks noGrp="1"/>
          </p:cNvSpPr>
          <p:nvPr>
            <p:ph type="title"/>
          </p:nvPr>
        </p:nvSpPr>
        <p:spPr>
          <a:xfrm>
            <a:off x="571316" y="-139982"/>
            <a:ext cx="7886700" cy="868430"/>
          </a:xfrm>
        </p:spPr>
        <p:txBody>
          <a:bodyPr/>
          <a:lstStyle/>
          <a:p>
            <a:r>
              <a:rPr lang="en-US" dirty="0"/>
              <a:t>Model 2 Prediction C</a:t>
            </a:r>
          </a:p>
        </p:txBody>
      </p:sp>
      <p:sp>
        <p:nvSpPr>
          <p:cNvPr id="4" name="Slide Number Placeholder 3">
            <a:extLst>
              <a:ext uri="{FF2B5EF4-FFF2-40B4-BE49-F238E27FC236}">
                <a16:creationId xmlns:a16="http://schemas.microsoft.com/office/drawing/2014/main" id="{FB6A2911-7250-464C-A200-F0AB5B40CCFA}"/>
              </a:ext>
            </a:extLst>
          </p:cNvPr>
          <p:cNvSpPr>
            <a:spLocks noGrp="1"/>
          </p:cNvSpPr>
          <p:nvPr>
            <p:ph type="sldNum" sz="quarter" idx="4"/>
          </p:nvPr>
        </p:nvSpPr>
        <p:spPr/>
        <p:txBody>
          <a:bodyPr/>
          <a:lstStyle/>
          <a:p>
            <a:fld id="{DFF3CF64-7C58-ED48-B151-C0AF0EEF3592}" type="slidenum">
              <a:rPr lang="en-US" smtClean="0"/>
              <a:pPr/>
              <a:t>18</a:t>
            </a:fld>
            <a:endParaRPr lang="en-US" dirty="0"/>
          </a:p>
        </p:txBody>
      </p:sp>
      <p:sp>
        <p:nvSpPr>
          <p:cNvPr id="11" name="TextBox 10">
            <a:extLst>
              <a:ext uri="{FF2B5EF4-FFF2-40B4-BE49-F238E27FC236}">
                <a16:creationId xmlns:a16="http://schemas.microsoft.com/office/drawing/2014/main" id="{F7AB4B98-E0F9-417E-8468-D88CEB547048}"/>
              </a:ext>
            </a:extLst>
          </p:cNvPr>
          <p:cNvSpPr txBox="1"/>
          <p:nvPr/>
        </p:nvSpPr>
        <p:spPr>
          <a:xfrm>
            <a:off x="344606" y="927270"/>
            <a:ext cx="4208732" cy="369332"/>
          </a:xfrm>
          <a:prstGeom prst="rect">
            <a:avLst/>
          </a:prstGeom>
          <a:noFill/>
        </p:spPr>
        <p:txBody>
          <a:bodyPr wrap="square" rtlCol="0">
            <a:spAutoFit/>
          </a:bodyPr>
          <a:lstStyle/>
          <a:p>
            <a:pPr algn="ctr"/>
            <a:r>
              <a:rPr lang="en-US" dirty="0"/>
              <a:t>Model 2 Prediction – Image 081</a:t>
            </a:r>
          </a:p>
        </p:txBody>
      </p:sp>
      <p:sp>
        <p:nvSpPr>
          <p:cNvPr id="12" name="TextBox 11">
            <a:extLst>
              <a:ext uri="{FF2B5EF4-FFF2-40B4-BE49-F238E27FC236}">
                <a16:creationId xmlns:a16="http://schemas.microsoft.com/office/drawing/2014/main" id="{511208BB-E4BB-4E1F-8703-1A084681A086}"/>
              </a:ext>
            </a:extLst>
          </p:cNvPr>
          <p:cNvSpPr txBox="1"/>
          <p:nvPr/>
        </p:nvSpPr>
        <p:spPr>
          <a:xfrm>
            <a:off x="4796561" y="933730"/>
            <a:ext cx="4329780" cy="369332"/>
          </a:xfrm>
          <a:prstGeom prst="rect">
            <a:avLst/>
          </a:prstGeom>
          <a:noFill/>
        </p:spPr>
        <p:txBody>
          <a:bodyPr wrap="square" rtlCol="0">
            <a:spAutoFit/>
          </a:bodyPr>
          <a:lstStyle/>
          <a:p>
            <a:pPr algn="ctr"/>
            <a:r>
              <a:rPr lang="en-US" dirty="0"/>
              <a:t>Ground Truth – Image 081</a:t>
            </a:r>
          </a:p>
        </p:txBody>
      </p:sp>
      <p:sp>
        <p:nvSpPr>
          <p:cNvPr id="13" name="Rectangle 12">
            <a:extLst>
              <a:ext uri="{FF2B5EF4-FFF2-40B4-BE49-F238E27FC236}">
                <a16:creationId xmlns:a16="http://schemas.microsoft.com/office/drawing/2014/main" id="{D7930C29-6FB6-4A54-A2C7-D89BDA5B9CCA}"/>
              </a:ext>
            </a:extLst>
          </p:cNvPr>
          <p:cNvSpPr/>
          <p:nvPr/>
        </p:nvSpPr>
        <p:spPr>
          <a:xfrm>
            <a:off x="162972" y="5392413"/>
            <a:ext cx="4572000" cy="923330"/>
          </a:xfrm>
          <a:prstGeom prst="rect">
            <a:avLst/>
          </a:prstGeom>
        </p:spPr>
        <p:txBody>
          <a:bodyPr>
            <a:spAutoFit/>
          </a:bodyPr>
          <a:lstStyle/>
          <a:p>
            <a:r>
              <a:rPr lang="en-US" dirty="0">
                <a:solidFill>
                  <a:srgbClr val="212121"/>
                </a:solidFill>
                <a:latin typeface="Courier New" panose="02070309020205020404" pitchFamily="49" charset="0"/>
              </a:rPr>
              <a:t>f1:  0.3636317355779111</a:t>
            </a:r>
          </a:p>
          <a:p>
            <a:r>
              <a:rPr lang="en-US" dirty="0">
                <a:solidFill>
                  <a:srgbClr val="212121"/>
                </a:solidFill>
                <a:latin typeface="Courier New" panose="02070309020205020404" pitchFamily="49" charset="0"/>
              </a:rPr>
              <a:t>recall:  0.6666644444518518</a:t>
            </a:r>
          </a:p>
          <a:p>
            <a:r>
              <a:rPr lang="en-US" dirty="0">
                <a:solidFill>
                  <a:srgbClr val="212121"/>
                </a:solidFill>
                <a:latin typeface="Courier New" panose="02070309020205020404" pitchFamily="49" charset="0"/>
              </a:rPr>
              <a:t>precision:  0.24999968750039064</a:t>
            </a:r>
            <a:endParaRPr lang="en-US" dirty="0"/>
          </a:p>
        </p:txBody>
      </p:sp>
      <p:grpSp>
        <p:nvGrpSpPr>
          <p:cNvPr id="14" name="Group 13">
            <a:extLst>
              <a:ext uri="{FF2B5EF4-FFF2-40B4-BE49-F238E27FC236}">
                <a16:creationId xmlns:a16="http://schemas.microsoft.com/office/drawing/2014/main" id="{62835AA4-AAAD-4682-A926-ECD300C2251E}"/>
              </a:ext>
            </a:extLst>
          </p:cNvPr>
          <p:cNvGrpSpPr/>
          <p:nvPr/>
        </p:nvGrpSpPr>
        <p:grpSpPr>
          <a:xfrm>
            <a:off x="106041" y="1185719"/>
            <a:ext cx="8904499" cy="4206240"/>
            <a:chOff x="106041" y="-195224"/>
            <a:chExt cx="8904499" cy="4206240"/>
          </a:xfrm>
        </p:grpSpPr>
        <p:pic>
          <p:nvPicPr>
            <p:cNvPr id="6" name="Picture 5">
              <a:extLst>
                <a:ext uri="{FF2B5EF4-FFF2-40B4-BE49-F238E27FC236}">
                  <a16:creationId xmlns:a16="http://schemas.microsoft.com/office/drawing/2014/main" id="{DA55957B-4479-4FD5-8C93-86F108DB313A}"/>
                </a:ext>
              </a:extLst>
            </p:cNvPr>
            <p:cNvPicPr>
              <a:picLocks noChangeAspect="1"/>
            </p:cNvPicPr>
            <p:nvPr/>
          </p:nvPicPr>
          <p:blipFill>
            <a:blip r:embed="rId2"/>
            <a:stretch>
              <a:fillRect/>
            </a:stretch>
          </p:blipFill>
          <p:spPr>
            <a:xfrm>
              <a:off x="4715362" y="-195224"/>
              <a:ext cx="4295178" cy="4206240"/>
            </a:xfrm>
            <a:prstGeom prst="rect">
              <a:avLst/>
            </a:prstGeom>
          </p:spPr>
        </p:pic>
        <p:pic>
          <p:nvPicPr>
            <p:cNvPr id="10" name="Picture 9">
              <a:extLst>
                <a:ext uri="{FF2B5EF4-FFF2-40B4-BE49-F238E27FC236}">
                  <a16:creationId xmlns:a16="http://schemas.microsoft.com/office/drawing/2014/main" id="{B1CFF240-D360-44E1-A182-33178A649C20}"/>
                </a:ext>
              </a:extLst>
            </p:cNvPr>
            <p:cNvPicPr>
              <a:picLocks noChangeAspect="1"/>
            </p:cNvPicPr>
            <p:nvPr/>
          </p:nvPicPr>
          <p:blipFill>
            <a:blip r:embed="rId3"/>
            <a:stretch>
              <a:fillRect/>
            </a:stretch>
          </p:blipFill>
          <p:spPr>
            <a:xfrm>
              <a:off x="106041" y="-195224"/>
              <a:ext cx="4295178" cy="4206240"/>
            </a:xfrm>
            <a:prstGeom prst="rect">
              <a:avLst/>
            </a:prstGeom>
          </p:spPr>
        </p:pic>
      </p:grpSp>
      <p:sp>
        <p:nvSpPr>
          <p:cNvPr id="15" name="Oval 14">
            <a:extLst>
              <a:ext uri="{FF2B5EF4-FFF2-40B4-BE49-F238E27FC236}">
                <a16:creationId xmlns:a16="http://schemas.microsoft.com/office/drawing/2014/main" id="{2CDCA54C-CF77-46CB-ACA1-1D51AB1EF038}"/>
              </a:ext>
            </a:extLst>
          </p:cNvPr>
          <p:cNvSpPr/>
          <p:nvPr/>
        </p:nvSpPr>
        <p:spPr>
          <a:xfrm>
            <a:off x="6690050" y="2911151"/>
            <a:ext cx="485191" cy="51784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559270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46193-05D4-4CE6-AEEF-7A5C1F992ED3}"/>
              </a:ext>
            </a:extLst>
          </p:cNvPr>
          <p:cNvSpPr>
            <a:spLocks noGrp="1"/>
          </p:cNvSpPr>
          <p:nvPr>
            <p:ph type="ctrTitle"/>
          </p:nvPr>
        </p:nvSpPr>
        <p:spPr/>
        <p:txBody>
          <a:bodyPr/>
          <a:lstStyle/>
          <a:p>
            <a:r>
              <a:rPr lang="en-US" dirty="0"/>
              <a:t>Conclusion</a:t>
            </a:r>
          </a:p>
        </p:txBody>
      </p:sp>
    </p:spTree>
    <p:extLst>
      <p:ext uri="{BB962C8B-B14F-4D97-AF65-F5344CB8AC3E}">
        <p14:creationId xmlns:p14="http://schemas.microsoft.com/office/powerpoint/2010/main" val="34463707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D8DA-876D-4146-B35F-8F23505912BB}"/>
              </a:ext>
            </a:extLst>
          </p:cNvPr>
          <p:cNvSpPr>
            <a:spLocks noGrp="1"/>
          </p:cNvSpPr>
          <p:nvPr>
            <p:ph type="ctrTitle"/>
          </p:nvPr>
        </p:nvSpPr>
        <p:spPr/>
        <p:txBody>
          <a:bodyPr/>
          <a:lstStyle/>
          <a:p>
            <a:r>
              <a:rPr lang="en-US" dirty="0"/>
              <a:t>Executive Summary</a:t>
            </a:r>
          </a:p>
        </p:txBody>
      </p:sp>
    </p:spTree>
    <p:extLst>
      <p:ext uri="{BB962C8B-B14F-4D97-AF65-F5344CB8AC3E}">
        <p14:creationId xmlns:p14="http://schemas.microsoft.com/office/powerpoint/2010/main" val="34487131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14F7707-A547-D64E-ABCA-B65CA420A2FD}"/>
              </a:ext>
            </a:extLst>
          </p:cNvPr>
          <p:cNvSpPr>
            <a:spLocks noGrp="1"/>
          </p:cNvSpPr>
          <p:nvPr>
            <p:ph type="body" sz="quarter" idx="12"/>
          </p:nvPr>
        </p:nvSpPr>
        <p:spPr>
          <a:xfrm>
            <a:off x="571315" y="634975"/>
            <a:ext cx="8283436" cy="5215317"/>
          </a:xfrm>
        </p:spPr>
        <p:txBody>
          <a:bodyPr>
            <a:noAutofit/>
          </a:bodyPr>
          <a:lstStyle/>
          <a:p>
            <a:pPr marL="285750" indent="-285750">
              <a:lnSpc>
                <a:spcPct val="120000"/>
              </a:lnSpc>
              <a:buFont typeface="Arial" panose="020B0604020202020204" pitchFamily="34" charset="0"/>
              <a:buChar char="•"/>
            </a:pPr>
            <a:r>
              <a:rPr lang="en-US" sz="1200" dirty="0"/>
              <a:t>The results of both models 1 and 2 stood out as they both managed to achieve over 70% accuracy during training, as measured by the F1 score. </a:t>
            </a:r>
          </a:p>
          <a:p>
            <a:pPr marL="800100" lvl="1" indent="-285750">
              <a:lnSpc>
                <a:spcPct val="120000"/>
              </a:lnSpc>
            </a:pPr>
            <a:r>
              <a:rPr lang="en-US" sz="1200" dirty="0"/>
              <a:t>Model 1 achieved over 70% F1 on both training and validation images. On test images, F1 achieved scores of 77%, 88%, and 50% (for the third image precision scored 100%).</a:t>
            </a:r>
          </a:p>
          <a:p>
            <a:pPr marL="800100" lvl="1" indent="-285750">
              <a:lnSpc>
                <a:spcPct val="120000"/>
              </a:lnSpc>
            </a:pPr>
            <a:r>
              <a:rPr lang="en-US" sz="1200" dirty="0"/>
              <a:t>Model 2 achieved over 90% on both training and validation images. On test images, F1 achieved scores of 75%, 94%, and 36% (for the third image precision scored 66%).</a:t>
            </a:r>
          </a:p>
          <a:p>
            <a:pPr marL="285750" indent="-285750">
              <a:lnSpc>
                <a:spcPct val="120000"/>
              </a:lnSpc>
              <a:buFont typeface="Arial" panose="020B0604020202020204" pitchFamily="34" charset="0"/>
              <a:buChar char="•"/>
            </a:pPr>
            <a:r>
              <a:rPr lang="en-US" sz="1200" dirty="0"/>
              <a:t>While both models scored well in terms precision, recall, and F1, Model 2 performed better overall given its degree of accuracy on much larger images. The heatmaps generated by Model 2 provided much finer/ precise areas for inspection, enabling a greater degree of accuracy for potential pathologist.</a:t>
            </a:r>
          </a:p>
          <a:p>
            <a:pPr marL="285750" indent="-285750">
              <a:lnSpc>
                <a:spcPct val="120000"/>
              </a:lnSpc>
              <a:buFont typeface="Arial" panose="020B0604020202020204" pitchFamily="34" charset="0"/>
              <a:buChar char="•"/>
            </a:pPr>
            <a:r>
              <a:rPr lang="en-US" sz="1200" dirty="0"/>
              <a:t>The principle conclusion I arrived at, with regards to future improvement, is that both models potentially could be further improved by additional training, RAM and GPU capabilities, and ensemble techniques.</a:t>
            </a:r>
          </a:p>
          <a:p>
            <a:pPr marL="800100" lvl="1" indent="-285750">
              <a:lnSpc>
                <a:spcPct val="120000"/>
              </a:lnSpc>
            </a:pPr>
            <a:r>
              <a:rPr lang="en-US" sz="1200" dirty="0"/>
              <a:t>From the training history I was able to conclude that additional epochs could be run without the risk of overfitting. In addition, a dropout layer could be added to the output architecture in order to offset overfitting resulting from additional training.</a:t>
            </a:r>
          </a:p>
          <a:p>
            <a:pPr marL="800100" lvl="1" indent="-285750">
              <a:lnSpc>
                <a:spcPct val="120000"/>
              </a:lnSpc>
            </a:pPr>
            <a:r>
              <a:rPr lang="en-US" sz="1200" dirty="0"/>
              <a:t>While I was able to develop the project in Google’s </a:t>
            </a:r>
            <a:r>
              <a:rPr lang="en-US" sz="1200" dirty="0" err="1"/>
              <a:t>Colab</a:t>
            </a:r>
            <a:r>
              <a:rPr lang="en-US" sz="1200" dirty="0"/>
              <a:t>, the platform provides only a single GPU and 25GB of RAM. These resources were exhausted throughout the project, limiting some of the potential experiments that could be performed. Future improvements should be completed in GCP, where GPU and RAM capacity can be increased.</a:t>
            </a:r>
          </a:p>
          <a:p>
            <a:pPr marL="800100" lvl="1" indent="-285750">
              <a:lnSpc>
                <a:spcPct val="120000"/>
              </a:lnSpc>
            </a:pPr>
            <a:r>
              <a:rPr lang="en-US" sz="1200" dirty="0"/>
              <a:t>Finally, the original paper suggested improved performance is possible through building an ensemble model, wherein models at trained at different resolutions can be aggregated. I can see from the two models I built that there is significant potential for ensemble model to improve accuracy, given that they each achieved unique results on several experiments.</a:t>
            </a:r>
          </a:p>
          <a:p>
            <a:pPr marL="800100" lvl="1" indent="-285750">
              <a:lnSpc>
                <a:spcPct val="120000"/>
              </a:lnSpc>
            </a:pPr>
            <a:endParaRPr lang="en-US" sz="1200" dirty="0"/>
          </a:p>
          <a:p>
            <a:pPr marL="800100" lvl="1" indent="-285750">
              <a:lnSpc>
                <a:spcPct val="120000"/>
              </a:lnSpc>
            </a:pPr>
            <a:endParaRPr lang="en-US" sz="1200" dirty="0"/>
          </a:p>
        </p:txBody>
      </p:sp>
      <p:sp>
        <p:nvSpPr>
          <p:cNvPr id="3" name="Title 2">
            <a:extLst>
              <a:ext uri="{FF2B5EF4-FFF2-40B4-BE49-F238E27FC236}">
                <a16:creationId xmlns:a16="http://schemas.microsoft.com/office/drawing/2014/main" id="{76C27938-24FF-024B-9E24-0D372A816AC1}"/>
              </a:ext>
            </a:extLst>
          </p:cNvPr>
          <p:cNvSpPr>
            <a:spLocks noGrp="1"/>
          </p:cNvSpPr>
          <p:nvPr>
            <p:ph type="title"/>
          </p:nvPr>
        </p:nvSpPr>
        <p:spPr>
          <a:xfrm>
            <a:off x="571316" y="-261273"/>
            <a:ext cx="7886700" cy="868430"/>
          </a:xfrm>
        </p:spPr>
        <p:txBody>
          <a:bodyPr/>
          <a:lstStyle/>
          <a:p>
            <a:r>
              <a:rPr lang="en-US" dirty="0"/>
              <a:t>Conclusion</a:t>
            </a:r>
          </a:p>
        </p:txBody>
      </p:sp>
      <p:sp>
        <p:nvSpPr>
          <p:cNvPr id="4" name="Slide Number Placeholder 3">
            <a:extLst>
              <a:ext uri="{FF2B5EF4-FFF2-40B4-BE49-F238E27FC236}">
                <a16:creationId xmlns:a16="http://schemas.microsoft.com/office/drawing/2014/main" id="{FB6A2911-7250-464C-A200-F0AB5B40CCFA}"/>
              </a:ext>
            </a:extLst>
          </p:cNvPr>
          <p:cNvSpPr>
            <a:spLocks noGrp="1"/>
          </p:cNvSpPr>
          <p:nvPr>
            <p:ph type="sldNum" sz="quarter" idx="4"/>
          </p:nvPr>
        </p:nvSpPr>
        <p:spPr/>
        <p:txBody>
          <a:bodyPr/>
          <a:lstStyle/>
          <a:p>
            <a:fld id="{DFF3CF64-7C58-ED48-B151-C0AF0EEF3592}" type="slidenum">
              <a:rPr lang="en-US" smtClean="0"/>
              <a:pPr/>
              <a:t>20</a:t>
            </a:fld>
            <a:endParaRPr lang="en-US" dirty="0"/>
          </a:p>
        </p:txBody>
      </p:sp>
    </p:spTree>
    <p:extLst>
      <p:ext uri="{BB962C8B-B14F-4D97-AF65-F5344CB8AC3E}">
        <p14:creationId xmlns:p14="http://schemas.microsoft.com/office/powerpoint/2010/main" val="7874515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14F7707-A547-D64E-ABCA-B65CA420A2FD}"/>
              </a:ext>
            </a:extLst>
          </p:cNvPr>
          <p:cNvSpPr>
            <a:spLocks noGrp="1"/>
          </p:cNvSpPr>
          <p:nvPr>
            <p:ph type="body" sz="quarter" idx="12"/>
          </p:nvPr>
        </p:nvSpPr>
        <p:spPr>
          <a:xfrm>
            <a:off x="571315" y="868236"/>
            <a:ext cx="8283436" cy="5215317"/>
          </a:xfrm>
        </p:spPr>
        <p:txBody>
          <a:bodyPr>
            <a:noAutofit/>
          </a:bodyPr>
          <a:lstStyle/>
          <a:p>
            <a:pPr marL="285750" indent="-285750">
              <a:lnSpc>
                <a:spcPct val="120000"/>
              </a:lnSpc>
              <a:buFont typeface="Arial" panose="020B0604020202020204" pitchFamily="34" charset="0"/>
              <a:buChar char="•"/>
            </a:pPr>
            <a:r>
              <a:rPr lang="en-US" sz="1400" dirty="0"/>
              <a:t>Inspired by the 2017 paper “Detecting Cancer Metastases on Gigapixel Pathology Images, ” this presentation will discuss the challenge of breast cancer detection and the results of two neural network models that have been trained on biopsy images from the CAMELYON16 dataset.</a:t>
            </a:r>
          </a:p>
          <a:p>
            <a:pPr marL="285750" indent="-285750">
              <a:lnSpc>
                <a:spcPct val="120000"/>
              </a:lnSpc>
              <a:buFont typeface="Arial" panose="020B0604020202020204" pitchFamily="34" charset="0"/>
              <a:buChar char="•"/>
            </a:pPr>
            <a:r>
              <a:rPr lang="en-US" sz="1400" dirty="0"/>
              <a:t>The two models that will be discussed have been trained on roughly 14 images, at level 3 and 2 resolutions, respectively. </a:t>
            </a:r>
          </a:p>
          <a:p>
            <a:pPr marL="285750" indent="-285750">
              <a:lnSpc>
                <a:spcPct val="120000"/>
              </a:lnSpc>
              <a:buFont typeface="Arial" panose="020B0604020202020204" pitchFamily="34" charset="0"/>
              <a:buChar char="•"/>
            </a:pPr>
            <a:r>
              <a:rPr lang="en-US" sz="1400" dirty="0"/>
              <a:t>The goal of this project was to produce at least one working model, capable of assisting physicians in detecting tumor cells by generating a heatmap over a biopsy sample. The output heatmap can then assist pathologist by serving as a second opinion.</a:t>
            </a:r>
          </a:p>
          <a:p>
            <a:pPr marL="285750" indent="-285750">
              <a:lnSpc>
                <a:spcPct val="120000"/>
              </a:lnSpc>
              <a:buFont typeface="Arial" panose="020B0604020202020204" pitchFamily="34" charset="0"/>
              <a:buChar char="•"/>
            </a:pPr>
            <a:r>
              <a:rPr lang="en-US" sz="1400" dirty="0"/>
              <a:t>The models generated during this project managed to achieve varying results:</a:t>
            </a:r>
          </a:p>
          <a:p>
            <a:pPr marL="800100" lvl="1" indent="-285750">
              <a:lnSpc>
                <a:spcPct val="120000"/>
              </a:lnSpc>
            </a:pPr>
            <a:r>
              <a:rPr lang="en-US" sz="1400" dirty="0"/>
              <a:t>Predictions made by the level 3 model, managed to achieve as much as 88% and as low as 50% accuracy (f1 metric) on images reserved for testing</a:t>
            </a:r>
          </a:p>
          <a:p>
            <a:pPr marL="800100" lvl="1" indent="-285750">
              <a:lnSpc>
                <a:spcPct val="120000"/>
              </a:lnSpc>
            </a:pPr>
            <a:r>
              <a:rPr lang="en-US" sz="1400" dirty="0"/>
              <a:t>Predictions made by the level 2 model, managed to achieve as much as 94% and as low as 36% accuracy (f1 metric) on images reserved for testing</a:t>
            </a:r>
          </a:p>
          <a:p>
            <a:pPr marL="285750" indent="-285750">
              <a:lnSpc>
                <a:spcPct val="120000"/>
              </a:lnSpc>
              <a:buFont typeface="Arial" panose="020B0604020202020204" pitchFamily="34" charset="0"/>
              <a:buChar char="•"/>
            </a:pPr>
            <a:r>
              <a:rPr lang="en-US" sz="1400" dirty="0"/>
              <a:t>Despite these results, both models succeeded in identifying all of the cancer tissue contained in the biopsy samples. Accuracy diminished due to each model predicting false positive regions.</a:t>
            </a:r>
          </a:p>
          <a:p>
            <a:pPr marL="285750" indent="-285750">
              <a:lnSpc>
                <a:spcPct val="120000"/>
              </a:lnSpc>
              <a:buFont typeface="Arial" panose="020B0604020202020204" pitchFamily="34" charset="0"/>
              <a:buChar char="•"/>
            </a:pPr>
            <a:r>
              <a:rPr lang="en-US" sz="1400" dirty="0"/>
              <a:t>The conclusive analysis of this project demonstrates the success of both models as well as several simple changes that can improve accuracy, namely; additional training, additional RAM and GPU capacity, and model ensembles</a:t>
            </a:r>
          </a:p>
        </p:txBody>
      </p:sp>
      <p:sp>
        <p:nvSpPr>
          <p:cNvPr id="3" name="Title 2">
            <a:extLst>
              <a:ext uri="{FF2B5EF4-FFF2-40B4-BE49-F238E27FC236}">
                <a16:creationId xmlns:a16="http://schemas.microsoft.com/office/drawing/2014/main" id="{76C27938-24FF-024B-9E24-0D372A816AC1}"/>
              </a:ext>
            </a:extLst>
          </p:cNvPr>
          <p:cNvSpPr>
            <a:spLocks noGrp="1"/>
          </p:cNvSpPr>
          <p:nvPr>
            <p:ph type="title"/>
          </p:nvPr>
        </p:nvSpPr>
        <p:spPr>
          <a:xfrm>
            <a:off x="571316" y="18645"/>
            <a:ext cx="7886700" cy="868430"/>
          </a:xfrm>
        </p:spPr>
        <p:txBody>
          <a:bodyPr/>
          <a:lstStyle/>
          <a:p>
            <a:r>
              <a:rPr lang="en-US" dirty="0"/>
              <a:t>Executive Summary</a:t>
            </a:r>
          </a:p>
        </p:txBody>
      </p:sp>
      <p:sp>
        <p:nvSpPr>
          <p:cNvPr id="4" name="Slide Number Placeholder 3">
            <a:extLst>
              <a:ext uri="{FF2B5EF4-FFF2-40B4-BE49-F238E27FC236}">
                <a16:creationId xmlns:a16="http://schemas.microsoft.com/office/drawing/2014/main" id="{FB6A2911-7250-464C-A200-F0AB5B40CCFA}"/>
              </a:ext>
            </a:extLst>
          </p:cNvPr>
          <p:cNvSpPr>
            <a:spLocks noGrp="1"/>
          </p:cNvSpPr>
          <p:nvPr>
            <p:ph type="sldNum" sz="quarter" idx="4"/>
          </p:nvPr>
        </p:nvSpPr>
        <p:spPr/>
        <p:txBody>
          <a:bodyPr/>
          <a:lstStyle/>
          <a:p>
            <a:fld id="{DFF3CF64-7C58-ED48-B151-C0AF0EEF3592}" type="slidenum">
              <a:rPr lang="en-US" smtClean="0"/>
              <a:pPr/>
              <a:t>3</a:t>
            </a:fld>
            <a:endParaRPr lang="en-US" dirty="0"/>
          </a:p>
        </p:txBody>
      </p:sp>
    </p:spTree>
    <p:extLst>
      <p:ext uri="{BB962C8B-B14F-4D97-AF65-F5344CB8AC3E}">
        <p14:creationId xmlns:p14="http://schemas.microsoft.com/office/powerpoint/2010/main" val="11742208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D8DA-876D-4146-B35F-8F23505912BB}"/>
              </a:ext>
            </a:extLst>
          </p:cNvPr>
          <p:cNvSpPr>
            <a:spLocks noGrp="1"/>
          </p:cNvSpPr>
          <p:nvPr>
            <p:ph type="ctrTitle"/>
          </p:nvPr>
        </p:nvSpPr>
        <p:spPr/>
        <p:txBody>
          <a:bodyPr/>
          <a:lstStyle/>
          <a:p>
            <a:r>
              <a:rPr lang="en-US" dirty="0"/>
              <a:t>Project Motivation</a:t>
            </a:r>
          </a:p>
        </p:txBody>
      </p:sp>
    </p:spTree>
    <p:extLst>
      <p:ext uri="{BB962C8B-B14F-4D97-AF65-F5344CB8AC3E}">
        <p14:creationId xmlns:p14="http://schemas.microsoft.com/office/powerpoint/2010/main" val="23741977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14F7707-A547-D64E-ABCA-B65CA420A2FD}"/>
              </a:ext>
            </a:extLst>
          </p:cNvPr>
          <p:cNvSpPr>
            <a:spLocks noGrp="1"/>
          </p:cNvSpPr>
          <p:nvPr>
            <p:ph type="body" sz="quarter" idx="12"/>
          </p:nvPr>
        </p:nvSpPr>
        <p:spPr>
          <a:xfrm>
            <a:off x="571315" y="1120174"/>
            <a:ext cx="8283436" cy="4795434"/>
          </a:xfrm>
        </p:spPr>
        <p:txBody>
          <a:bodyPr>
            <a:normAutofit/>
          </a:bodyPr>
          <a:lstStyle/>
          <a:p>
            <a:pPr marL="285750" indent="-285750">
              <a:lnSpc>
                <a:spcPct val="150000"/>
              </a:lnSpc>
              <a:buFont typeface="Arial" panose="020B0604020202020204" pitchFamily="34" charset="0"/>
              <a:buChar char="•"/>
            </a:pPr>
            <a:r>
              <a:rPr lang="en-US" sz="1400" dirty="0"/>
              <a:t>Each year, within the United States, roughly 70,000 breast cancer patients are misdiagnosed due to the challenge pathologist face when manually evaluating breast tissue biopsies.</a:t>
            </a:r>
          </a:p>
          <a:p>
            <a:pPr marL="285750" indent="-285750">
              <a:lnSpc>
                <a:spcPct val="150000"/>
              </a:lnSpc>
              <a:buFont typeface="Arial" panose="020B0604020202020204" pitchFamily="34" charset="0"/>
              <a:buChar char="•"/>
            </a:pPr>
            <a:r>
              <a:rPr lang="en-US" sz="1400" dirty="0"/>
              <a:t>In response to this issue, research institutions throughout the world have begun identifying the capacity for artificial intelligence to assists doctors in detecting tumor cells during the review of biological tissues.</a:t>
            </a:r>
          </a:p>
          <a:p>
            <a:pPr marL="800100" lvl="1" indent="-285750">
              <a:lnSpc>
                <a:spcPct val="150000"/>
              </a:lnSpc>
            </a:pPr>
            <a:r>
              <a:rPr lang="en-US" sz="1400" dirty="0"/>
              <a:t>Motivated by the success “Deep Learning” techniques (branch within the broader spectrum of AI) have achieved in image recognition/ classification challenges, researchers at Google, Verily Life Sciences, and Mountain View published a joint paper in 2017 discussing their success in designing a Deep Learning model for detecting tumor cells, which achieved 92.4% accuracy</a:t>
            </a:r>
          </a:p>
          <a:p>
            <a:pPr marL="800100" lvl="1" indent="-285750">
              <a:lnSpc>
                <a:spcPct val="150000"/>
              </a:lnSpc>
            </a:pPr>
            <a:r>
              <a:rPr lang="en-US" sz="1400" dirty="0"/>
              <a:t>This success has gone on to serve as a benchmark and reference for students, researchers, and corporations interested in the potential solutions that can be implemented using Deep Learning </a:t>
            </a:r>
          </a:p>
          <a:p>
            <a:pPr marL="285750" indent="-285750">
              <a:buFont typeface="Arial" panose="020B0604020202020204" pitchFamily="34" charset="0"/>
              <a:buChar char="•"/>
            </a:pPr>
            <a:endParaRPr lang="en-US" sz="1400" dirty="0"/>
          </a:p>
        </p:txBody>
      </p:sp>
      <p:sp>
        <p:nvSpPr>
          <p:cNvPr id="3" name="Title 2">
            <a:extLst>
              <a:ext uri="{FF2B5EF4-FFF2-40B4-BE49-F238E27FC236}">
                <a16:creationId xmlns:a16="http://schemas.microsoft.com/office/drawing/2014/main" id="{76C27938-24FF-024B-9E24-0D372A816AC1}"/>
              </a:ext>
            </a:extLst>
          </p:cNvPr>
          <p:cNvSpPr>
            <a:spLocks noGrp="1"/>
          </p:cNvSpPr>
          <p:nvPr>
            <p:ph type="title"/>
          </p:nvPr>
        </p:nvSpPr>
        <p:spPr>
          <a:xfrm>
            <a:off x="571316" y="18645"/>
            <a:ext cx="7886700" cy="868430"/>
          </a:xfrm>
        </p:spPr>
        <p:txBody>
          <a:bodyPr/>
          <a:lstStyle/>
          <a:p>
            <a:r>
              <a:rPr lang="en-US" dirty="0"/>
              <a:t>Breast Cancer and Deep Learning</a:t>
            </a:r>
          </a:p>
        </p:txBody>
      </p:sp>
      <p:sp>
        <p:nvSpPr>
          <p:cNvPr id="4" name="Slide Number Placeholder 3">
            <a:extLst>
              <a:ext uri="{FF2B5EF4-FFF2-40B4-BE49-F238E27FC236}">
                <a16:creationId xmlns:a16="http://schemas.microsoft.com/office/drawing/2014/main" id="{FB6A2911-7250-464C-A200-F0AB5B40CCFA}"/>
              </a:ext>
            </a:extLst>
          </p:cNvPr>
          <p:cNvSpPr>
            <a:spLocks noGrp="1"/>
          </p:cNvSpPr>
          <p:nvPr>
            <p:ph type="sldNum" sz="quarter" idx="4"/>
          </p:nvPr>
        </p:nvSpPr>
        <p:spPr/>
        <p:txBody>
          <a:bodyPr/>
          <a:lstStyle/>
          <a:p>
            <a:fld id="{DFF3CF64-7C58-ED48-B151-C0AF0EEF3592}" type="slidenum">
              <a:rPr lang="en-US" smtClean="0"/>
              <a:pPr/>
              <a:t>5</a:t>
            </a:fld>
            <a:endParaRPr lang="en-US" dirty="0"/>
          </a:p>
        </p:txBody>
      </p:sp>
    </p:spTree>
    <p:extLst>
      <p:ext uri="{BB962C8B-B14F-4D97-AF65-F5344CB8AC3E}">
        <p14:creationId xmlns:p14="http://schemas.microsoft.com/office/powerpoint/2010/main" val="36689705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D8DA-876D-4146-B35F-8F23505912BB}"/>
              </a:ext>
            </a:extLst>
          </p:cNvPr>
          <p:cNvSpPr>
            <a:spLocks noGrp="1"/>
          </p:cNvSpPr>
          <p:nvPr>
            <p:ph type="ctrTitle"/>
          </p:nvPr>
        </p:nvSpPr>
        <p:spPr/>
        <p:txBody>
          <a:bodyPr/>
          <a:lstStyle/>
          <a:p>
            <a:r>
              <a:rPr lang="en-US" dirty="0"/>
              <a:t>Deep Learning Models</a:t>
            </a:r>
          </a:p>
        </p:txBody>
      </p:sp>
    </p:spTree>
    <p:extLst>
      <p:ext uri="{BB962C8B-B14F-4D97-AF65-F5344CB8AC3E}">
        <p14:creationId xmlns:p14="http://schemas.microsoft.com/office/powerpoint/2010/main" val="25497273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14F7707-A547-D64E-ABCA-B65CA420A2FD}"/>
              </a:ext>
            </a:extLst>
          </p:cNvPr>
          <p:cNvSpPr>
            <a:spLocks noGrp="1"/>
          </p:cNvSpPr>
          <p:nvPr>
            <p:ph type="body" sz="quarter" idx="12"/>
          </p:nvPr>
        </p:nvSpPr>
        <p:spPr>
          <a:xfrm>
            <a:off x="571315" y="1017532"/>
            <a:ext cx="8283436" cy="5215317"/>
          </a:xfrm>
        </p:spPr>
        <p:txBody>
          <a:bodyPr>
            <a:normAutofit/>
          </a:bodyPr>
          <a:lstStyle/>
          <a:p>
            <a:pPr marL="285750" indent="-285750">
              <a:lnSpc>
                <a:spcPct val="150000"/>
              </a:lnSpc>
              <a:buFont typeface="Arial" panose="020B0604020202020204" pitchFamily="34" charset="0"/>
              <a:buChar char="•"/>
            </a:pPr>
            <a:r>
              <a:rPr lang="en-US" sz="1400" dirty="0"/>
              <a:t>Prior to delving into each model’s results, it is important to discuss several key implementation choices that are prevalent in both models:</a:t>
            </a:r>
          </a:p>
          <a:p>
            <a:pPr marL="857250" lvl="1" indent="-342900">
              <a:lnSpc>
                <a:spcPct val="150000"/>
              </a:lnSpc>
              <a:buFont typeface="+mj-lt"/>
              <a:buAutoNum type="arabicPeriod"/>
            </a:pPr>
            <a:r>
              <a:rPr lang="en-US" sz="1400" dirty="0"/>
              <a:t>Input layers leverage InceptionV3 architecture, initially trained on ImageNet images</a:t>
            </a:r>
          </a:p>
          <a:p>
            <a:pPr marL="857250" lvl="1" indent="-342900">
              <a:lnSpc>
                <a:spcPct val="150000"/>
              </a:lnSpc>
              <a:buFont typeface="+mj-lt"/>
              <a:buAutoNum type="arabicPeriod"/>
            </a:pPr>
            <a:r>
              <a:rPr lang="en-US" sz="1400" dirty="0"/>
              <a:t>A single </a:t>
            </a:r>
            <a:r>
              <a:rPr lang="en-US" sz="1400" dirty="0" err="1"/>
              <a:t>GlobalAverage</a:t>
            </a:r>
            <a:r>
              <a:rPr lang="en-US" sz="1400" dirty="0"/>
              <a:t> Pooling, Dense </a:t>
            </a:r>
            <a:r>
              <a:rPr lang="en-US" sz="1400" dirty="0" err="1"/>
              <a:t>ReLu</a:t>
            </a:r>
            <a:r>
              <a:rPr lang="en-US" sz="1400" dirty="0"/>
              <a:t>, and Sigmoid layer were implemented as the output layers</a:t>
            </a:r>
          </a:p>
          <a:p>
            <a:pPr marL="857250" lvl="1" indent="-342900">
              <a:lnSpc>
                <a:spcPct val="150000"/>
              </a:lnSpc>
              <a:buFont typeface="+mj-lt"/>
              <a:buAutoNum type="arabicPeriod"/>
            </a:pPr>
            <a:r>
              <a:rPr lang="en-US" sz="1400" dirty="0"/>
              <a:t>Adam optimizer was used for both models due to superior results in training versus SGD</a:t>
            </a:r>
          </a:p>
          <a:p>
            <a:pPr marL="857250" lvl="1" indent="-342900">
              <a:lnSpc>
                <a:spcPct val="150000"/>
              </a:lnSpc>
              <a:buFont typeface="+mj-lt"/>
              <a:buAutoNum type="arabicPeriod"/>
            </a:pPr>
            <a:r>
              <a:rPr lang="en-US" sz="1400" dirty="0"/>
              <a:t>Models were trained for 40 epochs of batch size 192</a:t>
            </a:r>
          </a:p>
          <a:p>
            <a:pPr marL="1200150" lvl="2" indent="-342900">
              <a:lnSpc>
                <a:spcPct val="150000"/>
              </a:lnSpc>
              <a:buFont typeface="+mj-lt"/>
              <a:buAutoNum type="arabicPeriod"/>
            </a:pPr>
            <a:r>
              <a:rPr lang="en-US" sz="1400" dirty="0"/>
              <a:t>The first 20 epochs focus only on training the output layer (InceptionV3 layers are frozen)</a:t>
            </a:r>
          </a:p>
          <a:p>
            <a:pPr marL="1200150" lvl="2" indent="-342900">
              <a:lnSpc>
                <a:spcPct val="150000"/>
              </a:lnSpc>
              <a:buFont typeface="+mj-lt"/>
              <a:buAutoNum type="arabicPeriod"/>
            </a:pPr>
            <a:r>
              <a:rPr lang="en-US" sz="1400" dirty="0"/>
              <a:t>Last 20 epochs allow for both the dense and inception layers to adjust</a:t>
            </a:r>
          </a:p>
        </p:txBody>
      </p:sp>
      <p:sp>
        <p:nvSpPr>
          <p:cNvPr id="3" name="Title 2">
            <a:extLst>
              <a:ext uri="{FF2B5EF4-FFF2-40B4-BE49-F238E27FC236}">
                <a16:creationId xmlns:a16="http://schemas.microsoft.com/office/drawing/2014/main" id="{76C27938-24FF-024B-9E24-0D372A816AC1}"/>
              </a:ext>
            </a:extLst>
          </p:cNvPr>
          <p:cNvSpPr>
            <a:spLocks noGrp="1"/>
          </p:cNvSpPr>
          <p:nvPr>
            <p:ph type="title"/>
          </p:nvPr>
        </p:nvSpPr>
        <p:spPr>
          <a:xfrm>
            <a:off x="571316" y="18645"/>
            <a:ext cx="7886700" cy="868430"/>
          </a:xfrm>
        </p:spPr>
        <p:txBody>
          <a:bodyPr/>
          <a:lstStyle/>
          <a:p>
            <a:r>
              <a:rPr lang="en-US" dirty="0"/>
              <a:t>Model Selection</a:t>
            </a:r>
          </a:p>
        </p:txBody>
      </p:sp>
      <p:sp>
        <p:nvSpPr>
          <p:cNvPr id="4" name="Slide Number Placeholder 3">
            <a:extLst>
              <a:ext uri="{FF2B5EF4-FFF2-40B4-BE49-F238E27FC236}">
                <a16:creationId xmlns:a16="http://schemas.microsoft.com/office/drawing/2014/main" id="{FB6A2911-7250-464C-A200-F0AB5B40CCFA}"/>
              </a:ext>
            </a:extLst>
          </p:cNvPr>
          <p:cNvSpPr>
            <a:spLocks noGrp="1"/>
          </p:cNvSpPr>
          <p:nvPr>
            <p:ph type="sldNum" sz="quarter" idx="4"/>
          </p:nvPr>
        </p:nvSpPr>
        <p:spPr/>
        <p:txBody>
          <a:bodyPr/>
          <a:lstStyle/>
          <a:p>
            <a:fld id="{DFF3CF64-7C58-ED48-B151-C0AF0EEF3592}" type="slidenum">
              <a:rPr lang="en-US" smtClean="0"/>
              <a:pPr/>
              <a:t>7</a:t>
            </a:fld>
            <a:endParaRPr lang="en-US" dirty="0"/>
          </a:p>
        </p:txBody>
      </p:sp>
    </p:spTree>
    <p:extLst>
      <p:ext uri="{BB962C8B-B14F-4D97-AF65-F5344CB8AC3E}">
        <p14:creationId xmlns:p14="http://schemas.microsoft.com/office/powerpoint/2010/main" val="7665077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14F7707-A547-D64E-ABCA-B65CA420A2FD}"/>
              </a:ext>
            </a:extLst>
          </p:cNvPr>
          <p:cNvSpPr>
            <a:spLocks noGrp="1"/>
          </p:cNvSpPr>
          <p:nvPr>
            <p:ph type="body" sz="quarter" idx="12"/>
          </p:nvPr>
        </p:nvSpPr>
        <p:spPr>
          <a:xfrm>
            <a:off x="571315" y="1017532"/>
            <a:ext cx="8283436" cy="5215317"/>
          </a:xfrm>
        </p:spPr>
        <p:txBody>
          <a:bodyPr>
            <a:normAutofit/>
          </a:bodyPr>
          <a:lstStyle/>
          <a:p>
            <a:pPr marL="285750" indent="-285750">
              <a:lnSpc>
                <a:spcPct val="150000"/>
              </a:lnSpc>
              <a:buFont typeface="Arial" panose="020B0604020202020204" pitchFamily="34" charset="0"/>
              <a:buChar char="•"/>
            </a:pPr>
            <a:r>
              <a:rPr lang="en-US" sz="1400" dirty="0"/>
              <a:t>In addition to model selection, several key metrics were chosen to evaluate performance, particularly since the traditional accuracy measure simply assess (correct predictions)/(total predictions). For this project, accuracy isn’t a suitable metric since the amount of cancer images is significantly smaller than noncancer images, allowing the model to report 90% accuracy without learning to recognize tumor images.</a:t>
            </a:r>
          </a:p>
          <a:p>
            <a:pPr marL="857250" lvl="1" indent="-342900">
              <a:lnSpc>
                <a:spcPct val="150000"/>
              </a:lnSpc>
              <a:buFont typeface="+mj-lt"/>
              <a:buAutoNum type="arabicPeriod"/>
            </a:pPr>
            <a:r>
              <a:rPr lang="en-US" sz="1400" dirty="0"/>
              <a:t>Recall (</a:t>
            </a:r>
            <a:r>
              <a:rPr lang="en-US" sz="1400" dirty="0" err="1"/>
              <a:t>recall_m</a:t>
            </a:r>
            <a:r>
              <a:rPr lang="en-US" sz="1400" dirty="0"/>
              <a:t>): (Correctly predicted cancer images)/ Total Cancer Images in the dataset</a:t>
            </a:r>
          </a:p>
          <a:p>
            <a:pPr marL="857250" lvl="1" indent="-342900">
              <a:lnSpc>
                <a:spcPct val="150000"/>
              </a:lnSpc>
              <a:buFont typeface="+mj-lt"/>
              <a:buAutoNum type="arabicPeriod"/>
            </a:pPr>
            <a:r>
              <a:rPr lang="en-US" sz="1400" dirty="0"/>
              <a:t>Precision (</a:t>
            </a:r>
            <a:r>
              <a:rPr lang="en-US" sz="1400" dirty="0" err="1"/>
              <a:t>precission_m</a:t>
            </a:r>
            <a:r>
              <a:rPr lang="en-US" sz="1400" dirty="0"/>
              <a:t>): (Correctly predicted cancer images)/ (Total Images predicted as cancer)</a:t>
            </a:r>
          </a:p>
          <a:p>
            <a:pPr marL="857250" lvl="1" indent="-342900">
              <a:lnSpc>
                <a:spcPct val="150000"/>
              </a:lnSpc>
              <a:buFont typeface="+mj-lt"/>
              <a:buAutoNum type="arabicPeriod"/>
            </a:pPr>
            <a:r>
              <a:rPr lang="en-US" sz="1400" dirty="0"/>
              <a:t>F1 Score (f1_m): Harmonic mean between Recall and Precision. Higher % reflects both high recall and high precision. Low % reflects either one or both metrics scoring significantly low.</a:t>
            </a:r>
          </a:p>
          <a:p>
            <a:pPr marL="285750" indent="-285750">
              <a:lnSpc>
                <a:spcPct val="150000"/>
              </a:lnSpc>
              <a:buFont typeface="Arial" panose="020B0604020202020204" pitchFamily="34" charset="0"/>
              <a:buChar char="•"/>
            </a:pPr>
            <a:r>
              <a:rPr lang="en-US" sz="1400" b="1" dirty="0"/>
              <a:t>The advantage of using the aforementioned metrics to evaluate accuracy is that they solve the primary issue regarding class imbalance. In addition, each metric encapsulates the performance of the model with respect to identifying cancer regions, which is the primary objective of the model.</a:t>
            </a:r>
          </a:p>
        </p:txBody>
      </p:sp>
      <p:sp>
        <p:nvSpPr>
          <p:cNvPr id="3" name="Title 2">
            <a:extLst>
              <a:ext uri="{FF2B5EF4-FFF2-40B4-BE49-F238E27FC236}">
                <a16:creationId xmlns:a16="http://schemas.microsoft.com/office/drawing/2014/main" id="{76C27938-24FF-024B-9E24-0D372A816AC1}"/>
              </a:ext>
            </a:extLst>
          </p:cNvPr>
          <p:cNvSpPr>
            <a:spLocks noGrp="1"/>
          </p:cNvSpPr>
          <p:nvPr>
            <p:ph type="title"/>
          </p:nvPr>
        </p:nvSpPr>
        <p:spPr>
          <a:xfrm>
            <a:off x="571316" y="18645"/>
            <a:ext cx="7886700" cy="868430"/>
          </a:xfrm>
        </p:spPr>
        <p:txBody>
          <a:bodyPr/>
          <a:lstStyle/>
          <a:p>
            <a:r>
              <a:rPr lang="en-US" dirty="0"/>
              <a:t>Evaluation Metrics</a:t>
            </a:r>
          </a:p>
        </p:txBody>
      </p:sp>
      <p:sp>
        <p:nvSpPr>
          <p:cNvPr id="4" name="Slide Number Placeholder 3">
            <a:extLst>
              <a:ext uri="{FF2B5EF4-FFF2-40B4-BE49-F238E27FC236}">
                <a16:creationId xmlns:a16="http://schemas.microsoft.com/office/drawing/2014/main" id="{FB6A2911-7250-464C-A200-F0AB5B40CCFA}"/>
              </a:ext>
            </a:extLst>
          </p:cNvPr>
          <p:cNvSpPr>
            <a:spLocks noGrp="1"/>
          </p:cNvSpPr>
          <p:nvPr>
            <p:ph type="sldNum" sz="quarter" idx="4"/>
          </p:nvPr>
        </p:nvSpPr>
        <p:spPr/>
        <p:txBody>
          <a:bodyPr/>
          <a:lstStyle/>
          <a:p>
            <a:fld id="{DFF3CF64-7C58-ED48-B151-C0AF0EEF3592}" type="slidenum">
              <a:rPr lang="en-US" smtClean="0"/>
              <a:pPr/>
              <a:t>8</a:t>
            </a:fld>
            <a:endParaRPr lang="en-US" dirty="0"/>
          </a:p>
        </p:txBody>
      </p:sp>
    </p:spTree>
    <p:extLst>
      <p:ext uri="{BB962C8B-B14F-4D97-AF65-F5344CB8AC3E}">
        <p14:creationId xmlns:p14="http://schemas.microsoft.com/office/powerpoint/2010/main" val="39530785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B3104-E02B-456E-813B-1D47A5A9C726}"/>
              </a:ext>
            </a:extLst>
          </p:cNvPr>
          <p:cNvSpPr>
            <a:spLocks noGrp="1"/>
          </p:cNvSpPr>
          <p:nvPr>
            <p:ph type="ctrTitle"/>
          </p:nvPr>
        </p:nvSpPr>
        <p:spPr/>
        <p:txBody>
          <a:bodyPr/>
          <a:lstStyle/>
          <a:p>
            <a:r>
              <a:rPr lang="en-US" dirty="0"/>
              <a:t>Deep Learning Models</a:t>
            </a:r>
          </a:p>
        </p:txBody>
      </p:sp>
      <p:sp>
        <p:nvSpPr>
          <p:cNvPr id="3" name="Text Placeholder 2">
            <a:extLst>
              <a:ext uri="{FF2B5EF4-FFF2-40B4-BE49-F238E27FC236}">
                <a16:creationId xmlns:a16="http://schemas.microsoft.com/office/drawing/2014/main" id="{26E7349A-F2FC-4804-A6D9-AFCB10296C0C}"/>
              </a:ext>
            </a:extLst>
          </p:cNvPr>
          <p:cNvSpPr>
            <a:spLocks noGrp="1"/>
          </p:cNvSpPr>
          <p:nvPr>
            <p:ph type="body" sz="quarter" idx="11"/>
          </p:nvPr>
        </p:nvSpPr>
        <p:spPr/>
        <p:txBody>
          <a:bodyPr/>
          <a:lstStyle/>
          <a:p>
            <a:r>
              <a:rPr lang="en-US" dirty="0"/>
              <a:t>Model I</a:t>
            </a:r>
          </a:p>
        </p:txBody>
      </p:sp>
      <p:sp>
        <p:nvSpPr>
          <p:cNvPr id="5" name="Text Placeholder 3">
            <a:extLst>
              <a:ext uri="{FF2B5EF4-FFF2-40B4-BE49-F238E27FC236}">
                <a16:creationId xmlns:a16="http://schemas.microsoft.com/office/drawing/2014/main" id="{D9848DCE-0352-42E1-8948-6CDB43888FBB}"/>
              </a:ext>
            </a:extLst>
          </p:cNvPr>
          <p:cNvSpPr>
            <a:spLocks noGrp="1"/>
          </p:cNvSpPr>
          <p:nvPr>
            <p:ph type="body" sz="quarter" idx="12"/>
          </p:nvPr>
        </p:nvSpPr>
        <p:spPr>
          <a:xfrm>
            <a:off x="569110" y="4762500"/>
            <a:ext cx="6638544" cy="769370"/>
          </a:xfrm>
        </p:spPr>
        <p:txBody>
          <a:bodyPr/>
          <a:lstStyle/>
          <a:p>
            <a:r>
              <a:rPr lang="en-US" dirty="0"/>
              <a:t>Level 3 Resolution</a:t>
            </a:r>
          </a:p>
        </p:txBody>
      </p:sp>
    </p:spTree>
    <p:extLst>
      <p:ext uri="{BB962C8B-B14F-4D97-AF65-F5344CB8AC3E}">
        <p14:creationId xmlns:p14="http://schemas.microsoft.com/office/powerpoint/2010/main" val="2805072447"/>
      </p:ext>
    </p:extLst>
  </p:cSld>
  <p:clrMapOvr>
    <a:masterClrMapping/>
  </p:clrMapOvr>
</p:sld>
</file>

<file path=ppt/theme/theme1.xml><?xml version="1.0" encoding="utf-8"?>
<a:theme xmlns:a="http://schemas.openxmlformats.org/drawingml/2006/main" name="1_UB Powerpoint Template">
  <a:themeElements>
    <a:clrScheme name="Custom 1">
      <a:dk1>
        <a:srgbClr val="53565A"/>
      </a:dk1>
      <a:lt1>
        <a:srgbClr val="FFFFFF"/>
      </a:lt1>
      <a:dk2>
        <a:srgbClr val="0077C8"/>
      </a:dk2>
      <a:lt2>
        <a:srgbClr val="FFFFFF"/>
      </a:lt2>
      <a:accent1>
        <a:srgbClr val="1D4F91"/>
      </a:accent1>
      <a:accent2>
        <a:srgbClr val="17802F"/>
      </a:accent2>
      <a:accent3>
        <a:srgbClr val="FC4C02"/>
      </a:accent3>
      <a:accent4>
        <a:srgbClr val="75787B"/>
      </a:accent4>
      <a:accent5>
        <a:srgbClr val="FFA300"/>
      </a:accent5>
      <a:accent6>
        <a:srgbClr val="AE2573"/>
      </a:accent6>
      <a:hlink>
        <a:srgbClr val="FF2500"/>
      </a:hlink>
      <a:folHlink>
        <a:srgbClr val="A6320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_Template_WIDE" id="{320877F5-9057-5044-9670-55C377C33490}" vid="{043CC7DF-15AC-0F49-A0D1-304573C219B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4498</TotalTime>
  <Words>1372</Words>
  <Application>Microsoft Office PowerPoint</Application>
  <PresentationFormat>On-screen Show (4:3)</PresentationFormat>
  <Paragraphs>102</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Courier New</vt:lpstr>
      <vt:lpstr>LucidaGrande</vt:lpstr>
      <vt:lpstr>1_UB Powerpoint Template</vt:lpstr>
      <vt:lpstr>Breast cancer recognition with deep learning</vt:lpstr>
      <vt:lpstr>Executive Summary</vt:lpstr>
      <vt:lpstr>Executive Summary</vt:lpstr>
      <vt:lpstr>Project Motivation</vt:lpstr>
      <vt:lpstr>Breast Cancer and Deep Learning</vt:lpstr>
      <vt:lpstr>Deep Learning Models</vt:lpstr>
      <vt:lpstr>Model Selection</vt:lpstr>
      <vt:lpstr>Evaluation Metrics</vt:lpstr>
      <vt:lpstr>Deep Learning Models</vt:lpstr>
      <vt:lpstr>Model 1 Training Results</vt:lpstr>
      <vt:lpstr>Model 1 Prediction A</vt:lpstr>
      <vt:lpstr>Model 1 Prediction B</vt:lpstr>
      <vt:lpstr>Model 1 Prediction C</vt:lpstr>
      <vt:lpstr>Deep Learning Models</vt:lpstr>
      <vt:lpstr>Model 2 Training Results</vt:lpstr>
      <vt:lpstr>Model 2 Prediction A</vt:lpstr>
      <vt:lpstr>Model 2 Prediction B</vt:lpstr>
      <vt:lpstr>Model 2 Prediction C</vt:lpstr>
      <vt:lpstr>Conclusion</vt:lpstr>
      <vt:lpstr>Conclusion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 Powerpoint Template</dc:title>
  <dc:subject/>
  <dc:creator>Microsoft Office User</dc:creator>
  <cp:keywords/>
  <dc:description/>
  <cp:lastModifiedBy>Taj</cp:lastModifiedBy>
  <cp:revision>351</cp:revision>
  <cp:lastPrinted>2015-10-19T19:01:41Z</cp:lastPrinted>
  <dcterms:created xsi:type="dcterms:W3CDTF">2016-06-28T14:05:07Z</dcterms:created>
  <dcterms:modified xsi:type="dcterms:W3CDTF">2019-12-12T03:52:09Z</dcterms:modified>
  <cp:category/>
</cp:coreProperties>
</file>

<file path=docProps/thumbnail.jpeg>
</file>